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7" r:id="rId4"/>
    <p:sldId id="257" r:id="rId5"/>
    <p:sldId id="259" r:id="rId6"/>
    <p:sldId id="262" r:id="rId7"/>
    <p:sldId id="264" r:id="rId8"/>
    <p:sldId id="265" r:id="rId9"/>
    <p:sldId id="260" r:id="rId10"/>
    <p:sldId id="261" r:id="rId11"/>
    <p:sldId id="263"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E2D"/>
    <a:srgbClr val="F9F337"/>
    <a:srgbClr val="A5CB27"/>
    <a:srgbClr val="DFD233"/>
    <a:srgbClr val="EC588D"/>
    <a:srgbClr val="F5942B"/>
    <a:srgbClr val="BEBEBE"/>
    <a:srgbClr val="967F12"/>
    <a:srgbClr val="D40000"/>
    <a:srgbClr val="E29B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snapToGrid="0" snapToObjects="1">
      <p:cViewPr>
        <p:scale>
          <a:sx n="102" d="100"/>
          <a:sy n="102" d="100"/>
        </p:scale>
        <p:origin x="4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6CF1B-9C27-A941-A87E-524D693F8A5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6362FED-69F8-F244-A1B6-91922FD7C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715DA1-099A-F24E-9E41-2E0D491BB445}"/>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5" name="Espace réservé du pied de page 4">
            <a:extLst>
              <a:ext uri="{FF2B5EF4-FFF2-40B4-BE49-F238E27FC236}">
                <a16:creationId xmlns:a16="http://schemas.microsoft.com/office/drawing/2014/main" id="{B77E913B-A707-C844-8DAF-15F796AE13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24E419-E23F-E14D-A991-AF4FCA9862B0}"/>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67840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35FE1-2B49-4F4B-8622-5DDCC91FCA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06FF795-186C-8B47-89FD-FF73C6B8109B}"/>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672F71B-9676-5847-8B61-197EFEDB3A73}"/>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5" name="Espace réservé du pied de page 4">
            <a:extLst>
              <a:ext uri="{FF2B5EF4-FFF2-40B4-BE49-F238E27FC236}">
                <a16:creationId xmlns:a16="http://schemas.microsoft.com/office/drawing/2014/main" id="{4974DE6F-F4A0-0A40-AB35-42A55D0737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50C5EB-33D7-864F-A76F-AA59CD5BA041}"/>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188418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643A48F-8E1B-6C48-852E-E952DF8397A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5616566-93D0-7641-A356-2C904E129B7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64233EE-09C8-474E-8E1F-DF15CDEBEE54}"/>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5" name="Espace réservé du pied de page 4">
            <a:extLst>
              <a:ext uri="{FF2B5EF4-FFF2-40B4-BE49-F238E27FC236}">
                <a16:creationId xmlns:a16="http://schemas.microsoft.com/office/drawing/2014/main" id="{160FCD85-5586-9141-A3A7-DB57FAC183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D59CFA-BE7E-FF47-BB23-3F89EB3EBD78}"/>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221626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A4156-CD3C-3D43-BC0C-014B363A65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485538-D5EC-9E49-8506-FFE22EB6931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CB78EA8-CFF4-B04D-ABA5-9BFCF2CD6B57}"/>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5" name="Espace réservé du pied de page 4">
            <a:extLst>
              <a:ext uri="{FF2B5EF4-FFF2-40B4-BE49-F238E27FC236}">
                <a16:creationId xmlns:a16="http://schemas.microsoft.com/office/drawing/2014/main" id="{6369D2E6-1136-CE47-B563-8502D7FF1E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7CFCD0-DE39-A047-9A68-9638803F2EF6}"/>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99531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E211C7-D3B5-6443-B59B-6B7628A0B3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CB17A8F-FEF9-5043-9D93-DC1BAA5DD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761B678-A5D8-CD45-9FA8-D89653C24AA1}"/>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5" name="Espace réservé du pied de page 4">
            <a:extLst>
              <a:ext uri="{FF2B5EF4-FFF2-40B4-BE49-F238E27FC236}">
                <a16:creationId xmlns:a16="http://schemas.microsoft.com/office/drawing/2014/main" id="{F5672831-D9F2-FE40-AFD8-A891B458E2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AE30D7-40DF-124C-812E-6BA59DCA2780}"/>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342593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EC39E-1E5C-0841-B639-CC17B316AA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4EE6A6-0182-2048-BC7A-610D55412059}"/>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22BCBE1-F6C8-D14A-AFEB-FD740FAA0F53}"/>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C413CEF-9558-1B49-926D-1AC1F3455303}"/>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6" name="Espace réservé du pied de page 5">
            <a:extLst>
              <a:ext uri="{FF2B5EF4-FFF2-40B4-BE49-F238E27FC236}">
                <a16:creationId xmlns:a16="http://schemas.microsoft.com/office/drawing/2014/main" id="{1F5C6E55-5A55-9E41-90CC-CE2B32EA1B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0BB2AD-031E-634F-B1B5-785D7FEDF53B}"/>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164524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9775E-4EEC-064B-9ED9-409D751C290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91680BC-0E19-3040-97BE-42843ED90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4091F90-127F-8145-A04A-11F7F5E11E99}"/>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0F2DA5A5-3809-D942-895D-94851F195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A7636C5F-C3CE-EE4D-8C56-B0B4BAB9A93B}"/>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96F7FB7-E3A0-674F-A447-309978CC983E}"/>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8" name="Espace réservé du pied de page 7">
            <a:extLst>
              <a:ext uri="{FF2B5EF4-FFF2-40B4-BE49-F238E27FC236}">
                <a16:creationId xmlns:a16="http://schemas.microsoft.com/office/drawing/2014/main" id="{61DDC228-C218-114B-B6BA-6D0B21103A1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AAD08F5-3F5E-EB45-9849-12D216BAE601}"/>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266196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48F21-CBBA-494D-B63D-300760F6F07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AAFC741-61E4-A241-AE1F-D3F9CBF4AD4B}"/>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4" name="Espace réservé du pied de page 3">
            <a:extLst>
              <a:ext uri="{FF2B5EF4-FFF2-40B4-BE49-F238E27FC236}">
                <a16:creationId xmlns:a16="http://schemas.microsoft.com/office/drawing/2014/main" id="{2D35B036-646F-9747-8841-E3091783F3F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E29C02C-C157-CA4C-ACCD-0DD803754D78}"/>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314676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70EF88F-B100-2F43-89E7-372BD7F8AF2E}"/>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3" name="Espace réservé du pied de page 2">
            <a:extLst>
              <a:ext uri="{FF2B5EF4-FFF2-40B4-BE49-F238E27FC236}">
                <a16:creationId xmlns:a16="http://schemas.microsoft.com/office/drawing/2014/main" id="{3EB57078-A38B-834B-AB90-2FE6FA99961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0E74CE9-14E5-1148-B547-243A8D7E97EB}"/>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209894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6D1D5-ADE9-5E41-8F7B-BDC8928985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EC19EF8-D390-B64D-8D90-F114828E5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77D9E890-9CD4-EB47-8B20-925A37448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73AA5E0-4C55-E149-9932-FE816910FDAF}"/>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6" name="Espace réservé du pied de page 5">
            <a:extLst>
              <a:ext uri="{FF2B5EF4-FFF2-40B4-BE49-F238E27FC236}">
                <a16:creationId xmlns:a16="http://schemas.microsoft.com/office/drawing/2014/main" id="{6ECF21D2-31B1-CE4B-809E-0DC1C37889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5CB9AC-8F13-DB49-8DA8-F8003B9D3E80}"/>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357663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547FC-65D6-2741-AF38-85AED80BB7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91BAC1C-267D-324C-AD2C-D796D39BD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56E3A2-6081-F44D-B459-DDB2E4B3F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E6F2834E-D06B-5640-B835-E45112465320}"/>
              </a:ext>
            </a:extLst>
          </p:cNvPr>
          <p:cNvSpPr>
            <a:spLocks noGrp="1"/>
          </p:cNvSpPr>
          <p:nvPr>
            <p:ph type="dt" sz="half" idx="10"/>
          </p:nvPr>
        </p:nvSpPr>
        <p:spPr/>
        <p:txBody>
          <a:bodyPr/>
          <a:lstStyle/>
          <a:p>
            <a:fld id="{7AF4C186-0039-FF4B-BA47-6869E1AB8A51}" type="datetimeFigureOut">
              <a:rPr lang="fr-FR" smtClean="0"/>
              <a:t>05/08/2019</a:t>
            </a:fld>
            <a:endParaRPr lang="fr-FR"/>
          </a:p>
        </p:txBody>
      </p:sp>
      <p:sp>
        <p:nvSpPr>
          <p:cNvPr id="6" name="Espace réservé du pied de page 5">
            <a:extLst>
              <a:ext uri="{FF2B5EF4-FFF2-40B4-BE49-F238E27FC236}">
                <a16:creationId xmlns:a16="http://schemas.microsoft.com/office/drawing/2014/main" id="{FFEB9879-B2F5-AA47-ABBC-9047C92F9C1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2582E8-07EF-704C-A7F0-3F0399D3464F}"/>
              </a:ext>
            </a:extLst>
          </p:cNvPr>
          <p:cNvSpPr>
            <a:spLocks noGrp="1"/>
          </p:cNvSpPr>
          <p:nvPr>
            <p:ph type="sldNum" sz="quarter" idx="12"/>
          </p:nvPr>
        </p:nvSpPr>
        <p:spPr/>
        <p:txBody>
          <a:bodyPr/>
          <a:lstStyle/>
          <a:p>
            <a:fld id="{26E6F3CA-E868-3E4C-9B6E-22C2C2BE9535}" type="slidenum">
              <a:rPr lang="fr-FR" smtClean="0"/>
              <a:t>‹N°›</a:t>
            </a:fld>
            <a:endParaRPr lang="fr-FR"/>
          </a:p>
        </p:txBody>
      </p:sp>
    </p:spTree>
    <p:extLst>
      <p:ext uri="{BB962C8B-B14F-4D97-AF65-F5344CB8AC3E}">
        <p14:creationId xmlns:p14="http://schemas.microsoft.com/office/powerpoint/2010/main" val="36653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C3DCF50-2588-804B-A521-55B195F79D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9654A07-6C7F-F546-B20E-F74A2973F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7A3E316-4BD6-9F4C-AA29-3BA5068C8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4C186-0039-FF4B-BA47-6869E1AB8A51}" type="datetimeFigureOut">
              <a:rPr lang="fr-FR" smtClean="0"/>
              <a:t>05/08/2019</a:t>
            </a:fld>
            <a:endParaRPr lang="fr-FR"/>
          </a:p>
        </p:txBody>
      </p:sp>
      <p:sp>
        <p:nvSpPr>
          <p:cNvPr id="5" name="Espace réservé du pied de page 4">
            <a:extLst>
              <a:ext uri="{FF2B5EF4-FFF2-40B4-BE49-F238E27FC236}">
                <a16:creationId xmlns:a16="http://schemas.microsoft.com/office/drawing/2014/main" id="{320CE5D6-48FD-7B4E-9994-7954EB9C5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778D39C-9119-1640-8F4D-93B456C58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6F3CA-E868-3E4C-9B6E-22C2C2BE9535}" type="slidenum">
              <a:rPr lang="fr-FR" smtClean="0"/>
              <a:t>‹N°›</a:t>
            </a:fld>
            <a:endParaRPr lang="fr-FR"/>
          </a:p>
        </p:txBody>
      </p:sp>
    </p:spTree>
    <p:extLst>
      <p:ext uri="{BB962C8B-B14F-4D97-AF65-F5344CB8AC3E}">
        <p14:creationId xmlns:p14="http://schemas.microsoft.com/office/powerpoint/2010/main" val="160656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D48C7-F991-F04A-B960-D9A26CE72BCF}"/>
              </a:ext>
            </a:extLst>
          </p:cNvPr>
          <p:cNvSpPr>
            <a:spLocks noGrp="1"/>
          </p:cNvSpPr>
          <p:nvPr>
            <p:ph type="ctrTitle"/>
          </p:nvPr>
        </p:nvSpPr>
        <p:spPr/>
        <p:txBody>
          <a:bodyPr/>
          <a:lstStyle/>
          <a:p>
            <a:r>
              <a:rPr lang="fr-FR" dirty="0">
                <a:latin typeface="Suisse Int'l" panose="020B0804000000000000" pitchFamily="34" charset="77"/>
              </a:rPr>
              <a:t>Histoire</a:t>
            </a:r>
            <a:br>
              <a:rPr lang="fr-FR" dirty="0">
                <a:latin typeface="Suisse Int'l" panose="020B0804000000000000" pitchFamily="34" charset="77"/>
              </a:rPr>
            </a:br>
            <a:r>
              <a:rPr lang="fr-FR" dirty="0">
                <a:latin typeface="Suisse Int'l" panose="020B0804000000000000" pitchFamily="34" charset="77"/>
              </a:rPr>
              <a:t>de la langue française</a:t>
            </a:r>
          </a:p>
        </p:txBody>
      </p:sp>
      <p:sp>
        <p:nvSpPr>
          <p:cNvPr id="3" name="Sous-titre 2">
            <a:extLst>
              <a:ext uri="{FF2B5EF4-FFF2-40B4-BE49-F238E27FC236}">
                <a16:creationId xmlns:a16="http://schemas.microsoft.com/office/drawing/2014/main" id="{F936E4AC-ED92-0042-9E77-CFC7F1A3FEC9}"/>
              </a:ext>
            </a:extLst>
          </p:cNvPr>
          <p:cNvSpPr>
            <a:spLocks noGrp="1"/>
          </p:cNvSpPr>
          <p:nvPr>
            <p:ph type="subTitle" idx="1"/>
          </p:nvPr>
        </p:nvSpPr>
        <p:spPr/>
        <p:txBody>
          <a:bodyPr/>
          <a:lstStyle/>
          <a:p>
            <a:r>
              <a:rPr lang="fr-FR" dirty="0"/>
              <a:t>Support de cours | Mathieu </a:t>
            </a:r>
            <a:r>
              <a:rPr lang="fr-FR" dirty="0" err="1"/>
              <a:t>Roduit</a:t>
            </a:r>
            <a:r>
              <a:rPr lang="fr-FR" dirty="0"/>
              <a:t> | 2019-2020</a:t>
            </a:r>
          </a:p>
        </p:txBody>
      </p:sp>
    </p:spTree>
    <p:extLst>
      <p:ext uri="{BB962C8B-B14F-4D97-AF65-F5344CB8AC3E}">
        <p14:creationId xmlns:p14="http://schemas.microsoft.com/office/powerpoint/2010/main" val="10879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880 : Le Cantilène de Sainte Eulalie</a:t>
            </a: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numCol="2" spcCol="360000">
            <a:normAutofit/>
          </a:bodyPr>
          <a:lstStyle/>
          <a:p>
            <a:pPr marL="0" indent="0" algn="just">
              <a:lnSpc>
                <a:spcPct val="100000"/>
              </a:lnSpc>
              <a:buNone/>
            </a:pPr>
            <a:r>
              <a:rPr lang="fr-CH" sz="1800" dirty="0">
                <a:latin typeface="Suisse Int'l Condensed Light" panose="020B0306000000000000" pitchFamily="34" charset="77"/>
              </a:rPr>
              <a:t>Eulalie était une bonne jeune fille. Elle avait un beau corps et une belle âme. Les ennemis de Dieu voulurent la vaincre. Ils voulurent la faire servir le diable. Mais elle n’écouta pas les mauvais conseillers : « Qu’elle renie Dieu qui demeure dans les cieux. » Ni l’or, ni l’argent, ni les parures, ni les menaces du roi, ni les prières, rien ne put l’amener à cesser d’aimer le service de Dieu. On la conduisit devant Maximien qui régnait alors sur les païens. Il l’exhorta, sans l’atteindre, à renier le titre de chrétienne. Elle rassembla sa force. Elle supporterait mieux les supplices que de perdre sa pureté. C’est pourquoi elle mourut avec honneur. On la jeta au feu pour la bruler promptement. Elle n’avait commis aucun péché, alors elle ne brula pas. Le roi païen ne voulut pas s’y résigner. Il ordonna de lui trancher la tête avec une épée. La demoiselle ne s’y refusa pas. Elle voulait quitter le siècle si telle était la volonté du Christ. Sous la forme d’une colombe, elle s’envola au ciel. Prions tous qu’elle daigne intercéder pour nous, afin que le Christ ait pitié de nous après la mort, et nous laisse venir à lui dans sa miséricorde.</a:t>
            </a:r>
            <a:endParaRPr lang="fr-CH" sz="1800" dirty="0">
              <a:latin typeface="Suisse Int'l Condensed Light" panose="020B0306000000000000" pitchFamily="34" charset="77"/>
              <a:cs typeface="Suisse Int'l Thin" panose="020B0204000000000000" pitchFamily="34" charset="-78"/>
            </a:endParaRPr>
          </a:p>
        </p:txBody>
      </p:sp>
    </p:spTree>
    <p:extLst>
      <p:ext uri="{BB962C8B-B14F-4D97-AF65-F5344CB8AC3E}">
        <p14:creationId xmlns:p14="http://schemas.microsoft.com/office/powerpoint/2010/main" val="48548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1539 : Ordonnance de </a:t>
            </a:r>
            <a:r>
              <a:rPr lang="fr-FR" sz="4000" dirty="0" err="1">
                <a:latin typeface="Suisse Int'l" panose="020B0804000000000000" pitchFamily="34" charset="77"/>
              </a:rPr>
              <a:t>Villers-Côtterets</a:t>
            </a:r>
            <a:endParaRPr lang="fr-FR" sz="4000" dirty="0">
              <a:latin typeface="Suisse Int'l" panose="020B0804000000000000" pitchFamily="34" charset="77"/>
            </a:endParaRP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numCol="2" spcCol="360000">
            <a:noAutofit/>
          </a:bodyPr>
          <a:lstStyle/>
          <a:p>
            <a:pPr marL="0" indent="0" algn="just">
              <a:lnSpc>
                <a:spcPct val="120000"/>
              </a:lnSpc>
              <a:buNone/>
            </a:pPr>
            <a:r>
              <a:rPr lang="fr-CH" sz="1600" dirty="0">
                <a:latin typeface="Suisse Int'l Condensed" panose="020B0506000000000000" pitchFamily="34" charset="77"/>
              </a:rPr>
              <a:t>art. 110 </a:t>
            </a:r>
            <a:r>
              <a:rPr lang="fr-CH" sz="1600" dirty="0">
                <a:latin typeface="Suisse Int'l Condensed Light" panose="020B0306000000000000" pitchFamily="34" charset="77"/>
              </a:rPr>
              <a:t>Que les </a:t>
            </a:r>
            <a:r>
              <a:rPr lang="fr-CH" sz="1600" dirty="0" err="1">
                <a:latin typeface="Suisse Int'l Condensed Light" panose="020B0306000000000000" pitchFamily="34" charset="77"/>
              </a:rPr>
              <a:t>arretz</a:t>
            </a:r>
            <a:r>
              <a:rPr lang="fr-CH" sz="1600" dirty="0">
                <a:latin typeface="Suisse Int'l Condensed Light" panose="020B0306000000000000" pitchFamily="34" charset="77"/>
              </a:rPr>
              <a:t> soient </a:t>
            </a:r>
            <a:r>
              <a:rPr lang="fr-CH" sz="1600" dirty="0" err="1">
                <a:latin typeface="Suisse Int'l Condensed Light" panose="020B0306000000000000" pitchFamily="34" charset="77"/>
              </a:rPr>
              <a:t>clers</a:t>
            </a:r>
            <a:r>
              <a:rPr lang="fr-CH" sz="1600" dirty="0">
                <a:latin typeface="Suisse Int'l Condensed Light" panose="020B0306000000000000" pitchFamily="34" charset="77"/>
              </a:rPr>
              <a:t> et </a:t>
            </a:r>
            <a:r>
              <a:rPr lang="fr-CH" sz="1600" dirty="0" err="1">
                <a:latin typeface="Suisse Int'l Condensed Light" panose="020B0306000000000000" pitchFamily="34" charset="77"/>
              </a:rPr>
              <a:t>entendibles</a:t>
            </a:r>
            <a:r>
              <a:rPr lang="fr-CH" sz="1600" dirty="0">
                <a:latin typeface="Suisse Int'l Condensed Light" panose="020B0306000000000000" pitchFamily="34" charset="77"/>
              </a:rPr>
              <a:t> Et afin qu'il n'y </a:t>
            </a:r>
            <a:r>
              <a:rPr lang="fr-CH" sz="1600" dirty="0" err="1">
                <a:latin typeface="Suisse Int'l Condensed Light" panose="020B0306000000000000" pitchFamily="34" charset="77"/>
              </a:rPr>
              <a:t>ayt</a:t>
            </a:r>
            <a:r>
              <a:rPr lang="fr-CH" sz="1600" dirty="0">
                <a:latin typeface="Suisse Int'l Condensed Light" panose="020B0306000000000000" pitchFamily="34" charset="77"/>
              </a:rPr>
              <a:t> cause de </a:t>
            </a:r>
            <a:r>
              <a:rPr lang="fr-CH" sz="1600" dirty="0" err="1">
                <a:latin typeface="Suisse Int'l Condensed Light" panose="020B0306000000000000" pitchFamily="34" charset="77"/>
              </a:rPr>
              <a:t>doubter</a:t>
            </a:r>
            <a:r>
              <a:rPr lang="fr-CH" sz="1600" dirty="0">
                <a:latin typeface="Suisse Int'l Condensed Light" panose="020B0306000000000000" pitchFamily="34" charset="77"/>
              </a:rPr>
              <a:t> sur l'intelligence </a:t>
            </a:r>
            <a:r>
              <a:rPr lang="fr-CH" sz="1600" dirty="0" err="1">
                <a:latin typeface="Suisse Int'l Condensed Light" panose="020B0306000000000000" pitchFamily="34" charset="77"/>
              </a:rPr>
              <a:t>desdictz</a:t>
            </a:r>
            <a:r>
              <a:rPr lang="fr-CH" sz="1600" dirty="0">
                <a:latin typeface="Suisse Int'l Condensed Light" panose="020B0306000000000000" pitchFamily="34" charset="77"/>
              </a:rPr>
              <a:t> </a:t>
            </a:r>
            <a:r>
              <a:rPr lang="fr-CH" sz="1600" dirty="0" err="1">
                <a:latin typeface="Suisse Int'l Condensed Light" panose="020B0306000000000000" pitchFamily="34" charset="77"/>
              </a:rPr>
              <a:t>arretz</a:t>
            </a:r>
            <a:r>
              <a:rPr lang="fr-CH" sz="1600" dirty="0">
                <a:latin typeface="Suisse Int'l Condensed Light" panose="020B0306000000000000" pitchFamily="34" charset="77"/>
              </a:rPr>
              <a:t>. Nous voulons et ordonnons qu'</a:t>
            </a:r>
            <a:r>
              <a:rPr lang="fr-CH" sz="1600" dirty="0" err="1">
                <a:latin typeface="Suisse Int'l Condensed Light" panose="020B0306000000000000" pitchFamily="34" charset="77"/>
              </a:rPr>
              <a:t>ilz</a:t>
            </a:r>
            <a:r>
              <a:rPr lang="fr-CH" sz="1600" dirty="0">
                <a:latin typeface="Suisse Int'l Condensed Light" panose="020B0306000000000000" pitchFamily="34" charset="77"/>
              </a:rPr>
              <a:t> soient </a:t>
            </a:r>
            <a:r>
              <a:rPr lang="fr-CH" sz="1600" dirty="0" err="1">
                <a:latin typeface="Suisse Int'l Condensed Light" panose="020B0306000000000000" pitchFamily="34" charset="77"/>
              </a:rPr>
              <a:t>faictz</a:t>
            </a:r>
            <a:r>
              <a:rPr lang="fr-CH" sz="1600" dirty="0">
                <a:latin typeface="Suisse Int'l Condensed Light" panose="020B0306000000000000" pitchFamily="34" charset="77"/>
              </a:rPr>
              <a:t> et </a:t>
            </a:r>
            <a:r>
              <a:rPr lang="fr-CH" sz="1600" dirty="0" err="1">
                <a:latin typeface="Suisse Int'l Condensed Light" panose="020B0306000000000000" pitchFamily="34" charset="77"/>
              </a:rPr>
              <a:t>escriptz</a:t>
            </a:r>
            <a:r>
              <a:rPr lang="fr-CH" sz="1600" dirty="0">
                <a:latin typeface="Suisse Int'l Condensed Light" panose="020B0306000000000000" pitchFamily="34" charset="77"/>
              </a:rPr>
              <a:t> si </a:t>
            </a:r>
            <a:r>
              <a:rPr lang="fr-CH" sz="1600" dirty="0" err="1">
                <a:latin typeface="Suisse Int'l Condensed Light" panose="020B0306000000000000" pitchFamily="34" charset="77"/>
              </a:rPr>
              <a:t>clerement</a:t>
            </a:r>
            <a:r>
              <a:rPr lang="fr-CH" sz="1600" dirty="0">
                <a:latin typeface="Suisse Int'l Condensed Light" panose="020B0306000000000000" pitchFamily="34" charset="77"/>
              </a:rPr>
              <a:t> qu'il n'y </a:t>
            </a:r>
            <a:r>
              <a:rPr lang="fr-CH" sz="1600" dirty="0" err="1">
                <a:latin typeface="Suisse Int'l Condensed Light" panose="020B0306000000000000" pitchFamily="34" charset="77"/>
              </a:rPr>
              <a:t>ayt</a:t>
            </a:r>
            <a:r>
              <a:rPr lang="fr-CH" sz="1600" dirty="0">
                <a:latin typeface="Suisse Int'l Condensed Light" panose="020B0306000000000000" pitchFamily="34" charset="77"/>
              </a:rPr>
              <a:t> ne puisse avoir </a:t>
            </a:r>
            <a:r>
              <a:rPr lang="fr-CH" sz="1600" dirty="0" err="1">
                <a:latin typeface="Suisse Int'l Condensed Light" panose="020B0306000000000000" pitchFamily="34" charset="77"/>
              </a:rPr>
              <a:t>aulcune</a:t>
            </a:r>
            <a:r>
              <a:rPr lang="fr-CH" sz="1600" dirty="0">
                <a:latin typeface="Suisse Int'l Condensed Light" panose="020B0306000000000000" pitchFamily="34" charset="77"/>
              </a:rPr>
              <a:t> </a:t>
            </a:r>
            <a:r>
              <a:rPr lang="fr-CH" sz="1600" dirty="0" err="1">
                <a:latin typeface="Suisse Int'l Condensed Light" panose="020B0306000000000000" pitchFamily="34" charset="77"/>
              </a:rPr>
              <a:t>ambiguite</a:t>
            </a:r>
            <a:r>
              <a:rPr lang="fr-CH" sz="1600" dirty="0">
                <a:latin typeface="Suisse Int'l Condensed Light" panose="020B0306000000000000" pitchFamily="34" charset="77"/>
              </a:rPr>
              <a:t> ou incertitude, ne lieu a en demander </a:t>
            </a:r>
            <a:r>
              <a:rPr lang="fr-CH" sz="1600" dirty="0" err="1">
                <a:latin typeface="Suisse Int'l Condensed Light" panose="020B0306000000000000" pitchFamily="34" charset="77"/>
              </a:rPr>
              <a:t>interpretacion</a:t>
            </a:r>
            <a:r>
              <a:rPr lang="fr-CH" sz="1600" dirty="0">
                <a:latin typeface="Suisse Int'l Condensed Light" panose="020B0306000000000000" pitchFamily="34" charset="77"/>
              </a:rPr>
              <a:t>.</a:t>
            </a:r>
          </a:p>
          <a:p>
            <a:pPr marL="0" indent="0" algn="just">
              <a:lnSpc>
                <a:spcPct val="120000"/>
              </a:lnSpc>
              <a:buNone/>
            </a:pPr>
            <a:r>
              <a:rPr lang="fr-CH" sz="1600" dirty="0">
                <a:latin typeface="Suisse Int'l Condensed" panose="020B0506000000000000" pitchFamily="34" charset="77"/>
              </a:rPr>
              <a:t>art. 111 </a:t>
            </a:r>
            <a:r>
              <a:rPr lang="fr-CH" sz="1600" dirty="0">
                <a:latin typeface="Suisse Int'l Condensed Light" panose="020B0306000000000000" pitchFamily="34" charset="77"/>
              </a:rPr>
              <a:t>De prononcer et </a:t>
            </a:r>
            <a:r>
              <a:rPr lang="fr-CH" sz="1600" dirty="0" err="1">
                <a:latin typeface="Suisse Int'l Condensed Light" panose="020B0306000000000000" pitchFamily="34" charset="77"/>
              </a:rPr>
              <a:t>expedier</a:t>
            </a:r>
            <a:r>
              <a:rPr lang="fr-CH" sz="1600" dirty="0">
                <a:latin typeface="Suisse Int'l Condensed Light" panose="020B0306000000000000" pitchFamily="34" charset="77"/>
              </a:rPr>
              <a:t> tous actes en </a:t>
            </a:r>
            <a:r>
              <a:rPr lang="fr-CH" sz="1600" dirty="0" err="1">
                <a:latin typeface="Suisse Int'l Condensed Light" panose="020B0306000000000000" pitchFamily="34" charset="77"/>
              </a:rPr>
              <a:t>langaige</a:t>
            </a:r>
            <a:r>
              <a:rPr lang="fr-CH" sz="1600" dirty="0">
                <a:latin typeface="Suisse Int'l Condensed Light" panose="020B0306000000000000" pitchFamily="34" charset="77"/>
              </a:rPr>
              <a:t> </a:t>
            </a:r>
            <a:r>
              <a:rPr lang="fr-CH" sz="1600" dirty="0" err="1">
                <a:latin typeface="Suisse Int'l Condensed Light" panose="020B0306000000000000" pitchFamily="34" charset="77"/>
              </a:rPr>
              <a:t>françoys</a:t>
            </a:r>
            <a:r>
              <a:rPr lang="fr-CH" sz="1600" dirty="0">
                <a:latin typeface="Suisse Int'l Condensed Light" panose="020B0306000000000000" pitchFamily="34" charset="77"/>
              </a:rPr>
              <a:t> Et pour ce que telles choses sont </a:t>
            </a:r>
            <a:r>
              <a:rPr lang="fr-CH" sz="1600" dirty="0" err="1">
                <a:latin typeface="Suisse Int'l Condensed Light" panose="020B0306000000000000" pitchFamily="34" charset="77"/>
              </a:rPr>
              <a:t>souventesfoys</a:t>
            </a:r>
            <a:r>
              <a:rPr lang="fr-CH" sz="1600" dirty="0">
                <a:latin typeface="Suisse Int'l Condensed Light" panose="020B0306000000000000" pitchFamily="34" charset="77"/>
              </a:rPr>
              <a:t> advenues sur l'intelligence des </a:t>
            </a:r>
            <a:r>
              <a:rPr lang="fr-CH" sz="1600" dirty="0" err="1">
                <a:latin typeface="Suisse Int'l Condensed Light" panose="020B0306000000000000" pitchFamily="34" charset="77"/>
              </a:rPr>
              <a:t>motz</a:t>
            </a:r>
            <a:r>
              <a:rPr lang="fr-CH" sz="1600" dirty="0">
                <a:latin typeface="Suisse Int'l Condensed Light" panose="020B0306000000000000" pitchFamily="34" charset="77"/>
              </a:rPr>
              <a:t> latins </a:t>
            </a:r>
            <a:r>
              <a:rPr lang="fr-CH" sz="1600" dirty="0" err="1">
                <a:latin typeface="Suisse Int'l Condensed Light" panose="020B0306000000000000" pitchFamily="34" charset="77"/>
              </a:rPr>
              <a:t>contenuz</a:t>
            </a:r>
            <a:r>
              <a:rPr lang="fr-CH" sz="1600" dirty="0">
                <a:latin typeface="Suisse Int'l Condensed Light" panose="020B0306000000000000" pitchFamily="34" charset="77"/>
              </a:rPr>
              <a:t> es </a:t>
            </a:r>
            <a:r>
              <a:rPr lang="fr-CH" sz="1600" dirty="0" err="1">
                <a:latin typeface="Suisse Int'l Condensed Light" panose="020B0306000000000000" pitchFamily="34" charset="77"/>
              </a:rPr>
              <a:t>dictz</a:t>
            </a:r>
            <a:r>
              <a:rPr lang="fr-CH" sz="1600" dirty="0">
                <a:latin typeface="Suisse Int'l Condensed Light" panose="020B0306000000000000" pitchFamily="34" charset="77"/>
              </a:rPr>
              <a:t> </a:t>
            </a:r>
            <a:r>
              <a:rPr lang="fr-CH" sz="1600" dirty="0" err="1">
                <a:latin typeface="Suisse Int'l Condensed Light" panose="020B0306000000000000" pitchFamily="34" charset="77"/>
              </a:rPr>
              <a:t>arretz</a:t>
            </a:r>
            <a:r>
              <a:rPr lang="fr-CH" sz="1600" dirty="0">
                <a:latin typeface="Suisse Int'l Condensed Light" panose="020B0306000000000000" pitchFamily="34" charset="77"/>
              </a:rPr>
              <a:t>. Nous voulons que </a:t>
            </a:r>
            <a:r>
              <a:rPr lang="fr-CH" sz="1600" dirty="0" err="1">
                <a:latin typeface="Suisse Int'l Condensed Light" panose="020B0306000000000000" pitchFamily="34" charset="77"/>
              </a:rPr>
              <a:t>doresenavant</a:t>
            </a:r>
            <a:r>
              <a:rPr lang="fr-CH" sz="1600" dirty="0">
                <a:latin typeface="Suisse Int'l Condensed Light" panose="020B0306000000000000" pitchFamily="34" charset="77"/>
              </a:rPr>
              <a:t> tous </a:t>
            </a:r>
            <a:r>
              <a:rPr lang="fr-CH" sz="1600" dirty="0" err="1">
                <a:latin typeface="Suisse Int'l Condensed Light" panose="020B0306000000000000" pitchFamily="34" charset="77"/>
              </a:rPr>
              <a:t>arretz</a:t>
            </a:r>
            <a:r>
              <a:rPr lang="fr-CH" sz="1600" dirty="0">
                <a:latin typeface="Suisse Int'l Condensed Light" panose="020B0306000000000000" pitchFamily="34" charset="77"/>
              </a:rPr>
              <a:t> ensemble toutes </a:t>
            </a:r>
            <a:r>
              <a:rPr lang="fr-CH" sz="1600" dirty="0" err="1">
                <a:latin typeface="Suisse Int'l Condensed Light" panose="020B0306000000000000" pitchFamily="34" charset="77"/>
              </a:rPr>
              <a:t>aultres</a:t>
            </a:r>
            <a:r>
              <a:rPr lang="fr-CH" sz="1600" dirty="0">
                <a:latin typeface="Suisse Int'l Condensed Light" panose="020B0306000000000000" pitchFamily="34" charset="77"/>
              </a:rPr>
              <a:t> </a:t>
            </a:r>
            <a:r>
              <a:rPr lang="fr-CH" sz="1600" dirty="0" err="1">
                <a:latin typeface="Suisse Int'l Condensed Light" panose="020B0306000000000000" pitchFamily="34" charset="77"/>
              </a:rPr>
              <a:t>procedeures</a:t>
            </a:r>
            <a:r>
              <a:rPr lang="fr-CH" sz="1600" dirty="0">
                <a:latin typeface="Suisse Int'l Condensed Light" panose="020B0306000000000000" pitchFamily="34" charset="77"/>
              </a:rPr>
              <a:t>, soient de nous cours souveraines ou </a:t>
            </a:r>
            <a:r>
              <a:rPr lang="fr-CH" sz="1600" dirty="0" err="1">
                <a:latin typeface="Suisse Int'l Condensed Light" panose="020B0306000000000000" pitchFamily="34" charset="77"/>
              </a:rPr>
              <a:t>aultres</a:t>
            </a:r>
            <a:r>
              <a:rPr lang="fr-CH" sz="1600" dirty="0">
                <a:latin typeface="Suisse Int'l Condensed Light" panose="020B0306000000000000" pitchFamily="34" charset="77"/>
              </a:rPr>
              <a:t> subalternes et inferieures, soient de registres, </a:t>
            </a:r>
            <a:r>
              <a:rPr lang="fr-CH" sz="1600" dirty="0" err="1">
                <a:latin typeface="Suisse Int'l Condensed Light" panose="020B0306000000000000" pitchFamily="34" charset="77"/>
              </a:rPr>
              <a:t>enquestes</a:t>
            </a:r>
            <a:r>
              <a:rPr lang="fr-CH" sz="1600" dirty="0">
                <a:latin typeface="Suisse Int'l Condensed Light" panose="020B0306000000000000" pitchFamily="34" charset="77"/>
              </a:rPr>
              <a:t>, </a:t>
            </a:r>
            <a:r>
              <a:rPr lang="fr-CH" sz="1600" dirty="0" err="1">
                <a:latin typeface="Suisse Int'l Condensed Light" panose="020B0306000000000000" pitchFamily="34" charset="77"/>
              </a:rPr>
              <a:t>contractz</a:t>
            </a:r>
            <a:r>
              <a:rPr lang="fr-CH" sz="1600" dirty="0">
                <a:latin typeface="Suisse Int'l Condensed Light" panose="020B0306000000000000" pitchFamily="34" charset="77"/>
              </a:rPr>
              <a:t>, </a:t>
            </a:r>
            <a:r>
              <a:rPr lang="fr-CH" sz="1600" dirty="0" err="1">
                <a:latin typeface="Suisse Int'l Condensed Light" panose="020B0306000000000000" pitchFamily="34" charset="77"/>
              </a:rPr>
              <a:t>commisions</a:t>
            </a:r>
            <a:r>
              <a:rPr lang="fr-CH" sz="1600" dirty="0">
                <a:latin typeface="Suisse Int'l Condensed Light" panose="020B0306000000000000" pitchFamily="34" charset="77"/>
              </a:rPr>
              <a:t>, sentences, </a:t>
            </a:r>
            <a:r>
              <a:rPr lang="fr-CH" sz="1600" dirty="0" err="1">
                <a:latin typeface="Suisse Int'l Condensed Light" panose="020B0306000000000000" pitchFamily="34" charset="77"/>
              </a:rPr>
              <a:t>testamens</a:t>
            </a:r>
            <a:r>
              <a:rPr lang="fr-CH" sz="1600" dirty="0">
                <a:latin typeface="Suisse Int'l Condensed Light" panose="020B0306000000000000" pitchFamily="34" charset="77"/>
              </a:rPr>
              <a:t> et </a:t>
            </a:r>
            <a:r>
              <a:rPr lang="fr-CH" sz="1600" dirty="0" err="1">
                <a:latin typeface="Suisse Int'l Condensed Light" panose="020B0306000000000000" pitchFamily="34" charset="77"/>
              </a:rPr>
              <a:t>aultres</a:t>
            </a:r>
            <a:r>
              <a:rPr lang="fr-CH" sz="1600" dirty="0">
                <a:latin typeface="Suisse Int'l Condensed Light" panose="020B0306000000000000" pitchFamily="34" charset="77"/>
              </a:rPr>
              <a:t> </a:t>
            </a:r>
            <a:r>
              <a:rPr lang="fr-CH" sz="1600" dirty="0" err="1">
                <a:latin typeface="Suisse Int'l Condensed Light" panose="020B0306000000000000" pitchFamily="34" charset="77"/>
              </a:rPr>
              <a:t>quelzconques</a:t>
            </a:r>
            <a:r>
              <a:rPr lang="fr-CH" sz="1600" dirty="0">
                <a:latin typeface="Suisse Int'l Condensed Light" panose="020B0306000000000000" pitchFamily="34" charset="77"/>
              </a:rPr>
              <a:t> actes et </a:t>
            </a:r>
            <a:r>
              <a:rPr lang="fr-CH" sz="1600" dirty="0" err="1">
                <a:latin typeface="Suisse Int'l Condensed Light" panose="020B0306000000000000" pitchFamily="34" charset="77"/>
              </a:rPr>
              <a:t>exploictz</a:t>
            </a:r>
            <a:r>
              <a:rPr lang="fr-CH" sz="1600" dirty="0">
                <a:latin typeface="Suisse Int'l Condensed Light" panose="020B0306000000000000" pitchFamily="34" charset="77"/>
              </a:rPr>
              <a:t> de justice ou qui en </a:t>
            </a:r>
            <a:r>
              <a:rPr lang="fr-CH" sz="1600" dirty="0" err="1">
                <a:latin typeface="Suisse Int'l Condensed Light" panose="020B0306000000000000" pitchFamily="34" charset="77"/>
              </a:rPr>
              <a:t>dependent</a:t>
            </a:r>
            <a:r>
              <a:rPr lang="fr-CH" sz="1600" dirty="0">
                <a:latin typeface="Suisse Int'l Condensed Light" panose="020B0306000000000000" pitchFamily="34" charset="77"/>
              </a:rPr>
              <a:t>, soient prononcez, enregistrez et </a:t>
            </a:r>
            <a:r>
              <a:rPr lang="fr-CH" sz="1600" dirty="0" err="1">
                <a:latin typeface="Suisse Int'l Condensed Light" panose="020B0306000000000000" pitchFamily="34" charset="77"/>
              </a:rPr>
              <a:t>delivrez</a:t>
            </a:r>
            <a:r>
              <a:rPr lang="fr-CH" sz="1600" dirty="0">
                <a:latin typeface="Suisse Int'l Condensed Light" panose="020B0306000000000000" pitchFamily="34" charset="77"/>
              </a:rPr>
              <a:t> aux parties en langage maternel </a:t>
            </a:r>
            <a:r>
              <a:rPr lang="fr-CH" sz="1600" dirty="0" err="1">
                <a:latin typeface="Suisse Int'l Condensed Light" panose="020B0306000000000000" pitchFamily="34" charset="77"/>
              </a:rPr>
              <a:t>francoys</a:t>
            </a:r>
            <a:r>
              <a:rPr lang="fr-CH" sz="1600" dirty="0">
                <a:latin typeface="Suisse Int'l Condensed Light" panose="020B0306000000000000" pitchFamily="34" charset="77"/>
              </a:rPr>
              <a:t> et non </a:t>
            </a:r>
            <a:r>
              <a:rPr lang="fr-CH" sz="1600" dirty="0" err="1">
                <a:latin typeface="Suisse Int'l Condensed Light" panose="020B0306000000000000" pitchFamily="34" charset="77"/>
              </a:rPr>
              <a:t>aultrement</a:t>
            </a:r>
            <a:r>
              <a:rPr lang="fr-CH" sz="1600" dirty="0">
                <a:latin typeface="Suisse Int'l Condensed Light" panose="020B0306000000000000" pitchFamily="34" charset="77"/>
              </a:rPr>
              <a:t>.</a:t>
            </a:r>
          </a:p>
          <a:p>
            <a:pPr marL="0" indent="0" algn="just">
              <a:lnSpc>
                <a:spcPct val="120000"/>
              </a:lnSpc>
              <a:buNone/>
            </a:pPr>
            <a:endParaRPr lang="fr-CH" sz="1600" dirty="0">
              <a:latin typeface="Suisse Int'l Condensed" panose="020B0506000000000000" pitchFamily="34" charset="77"/>
            </a:endParaRPr>
          </a:p>
          <a:p>
            <a:pPr marL="0" indent="0" algn="just">
              <a:lnSpc>
                <a:spcPct val="120000"/>
              </a:lnSpc>
              <a:buNone/>
            </a:pPr>
            <a:r>
              <a:rPr lang="fr-CH" sz="1600" dirty="0">
                <a:latin typeface="Suisse Int'l Condensed" panose="020B0506000000000000" pitchFamily="34" charset="77"/>
              </a:rPr>
              <a:t>art. 110 </a:t>
            </a:r>
            <a:r>
              <a:rPr lang="fr-CH" sz="1600" dirty="0">
                <a:latin typeface="Suisse Int'l Condensed Light" panose="020B0306000000000000" pitchFamily="34" charset="77"/>
              </a:rPr>
              <a:t>Que les arrêts soient clairs et compréhensibles, et afin qu'il n'y ait pas de raison de douter sur le sens de ces arrêts, nous voulons et ordonnons qu'ils soient faits et écrits si clairement qu'il ne puisse y avoir aucune ambiguïté ou incertitude, ni de raison d'en demander une explication.</a:t>
            </a:r>
          </a:p>
          <a:p>
            <a:pPr marL="0" indent="0" algn="just">
              <a:lnSpc>
                <a:spcPct val="120000"/>
              </a:lnSpc>
              <a:buNone/>
            </a:pPr>
            <a:r>
              <a:rPr lang="fr-CH" sz="1600" dirty="0">
                <a:latin typeface="Suisse Int'l Condensed" panose="020B0506000000000000" pitchFamily="34" charset="77"/>
              </a:rPr>
              <a:t>art. 111 </a:t>
            </a:r>
            <a:r>
              <a:rPr lang="fr-CH" sz="1600" dirty="0">
                <a:latin typeface="Suisse Int'l Condensed Light" panose="020B0306000000000000" pitchFamily="34" charset="77"/>
              </a:rPr>
              <a:t>De dire et faire tous les actes en langue française Et parce que de telles choses sont arrivées très souvent, à propos de la [mauvaise] compréhension des mots latins utilisés dans lesdits arrêts, nous voulons que dorénavant tous les arrêts ainsi que toutes autres procédures, que ce soit de nos cours souveraines ou autres subalternes et inférieures, ou que ce soit sur les registres, enquêtes, contrats, commissions, sentences, testaments et tous les autres actes et exploits de justice qui en dépendent, soient prononcés, publiés et notifiés aux parties en langue maternelle française, et pas autrement.</a:t>
            </a:r>
          </a:p>
        </p:txBody>
      </p:sp>
    </p:spTree>
    <p:extLst>
      <p:ext uri="{BB962C8B-B14F-4D97-AF65-F5344CB8AC3E}">
        <p14:creationId xmlns:p14="http://schemas.microsoft.com/office/powerpoint/2010/main" val="76723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1247970"/>
          </a:xfrm>
        </p:spPr>
        <p:txBody>
          <a:bodyPr>
            <a:noAutofit/>
          </a:bodyPr>
          <a:lstStyle/>
          <a:p>
            <a:r>
              <a:rPr lang="fr-FR" sz="4000" dirty="0">
                <a:latin typeface="Suisse Int'l" panose="020B0804000000000000" pitchFamily="34" charset="77"/>
              </a:rPr>
              <a:t>1634 : Statuts et Règlements</a:t>
            </a:r>
            <a:br>
              <a:rPr lang="fr-FR" sz="4000" dirty="0">
                <a:latin typeface="Suisse Int'l" panose="020B0804000000000000" pitchFamily="34" charset="77"/>
              </a:rPr>
            </a:br>
            <a:r>
              <a:rPr lang="fr-FR" sz="4000" dirty="0">
                <a:solidFill>
                  <a:schemeClr val="bg1"/>
                </a:solidFill>
                <a:latin typeface="Suisse Int'l" panose="020B0804000000000000" pitchFamily="34" charset="77"/>
              </a:rPr>
              <a:t>1634 : </a:t>
            </a:r>
            <a:r>
              <a:rPr lang="fr-FR" sz="4000" dirty="0">
                <a:latin typeface="Suisse Int'l" panose="020B0804000000000000" pitchFamily="34" charset="77"/>
              </a:rPr>
              <a:t>de l’Académie </a:t>
            </a:r>
            <a:r>
              <a:rPr lang="fr-FR" sz="4000" dirty="0" err="1">
                <a:latin typeface="Suisse Int'l" panose="020B0804000000000000" pitchFamily="34" charset="77"/>
              </a:rPr>
              <a:t>françoise</a:t>
            </a:r>
            <a:endParaRPr lang="fr-FR" sz="4000" dirty="0">
              <a:latin typeface="Suisse Int'l" panose="020B0804000000000000" pitchFamily="34" charset="77"/>
            </a:endParaRP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941534"/>
            <a:ext cx="10515600" cy="4324329"/>
          </a:xfrm>
        </p:spPr>
        <p:txBody>
          <a:bodyPr numCol="2" spcCol="360000">
            <a:noAutofit/>
          </a:bodyPr>
          <a:lstStyle/>
          <a:p>
            <a:pPr marL="0" indent="0" algn="just">
              <a:lnSpc>
                <a:spcPct val="100000"/>
              </a:lnSpc>
              <a:buNone/>
            </a:pPr>
            <a:r>
              <a:rPr lang="fr-CH" dirty="0">
                <a:latin typeface="Suisse Int'l Condensed" panose="020B0506000000000000" pitchFamily="34" charset="77"/>
              </a:rPr>
              <a:t>art. XXIV </a:t>
            </a:r>
            <a:r>
              <a:rPr lang="fr-CH" dirty="0">
                <a:latin typeface="Suisse Int'l Condensed Light" panose="020B0306000000000000" pitchFamily="34" charset="77"/>
              </a:rPr>
              <a:t>La principale fonction de l’Académie sera de travailler avec tout le soin et toute la diligence possibles à donner des règles certaines à notre langue et à la rendre pure, éloquente et capable de traiter les arts et les sciences.</a:t>
            </a:r>
          </a:p>
        </p:txBody>
      </p:sp>
    </p:spTree>
    <p:extLst>
      <p:ext uri="{BB962C8B-B14F-4D97-AF65-F5344CB8AC3E}">
        <p14:creationId xmlns:p14="http://schemas.microsoft.com/office/powerpoint/2010/main" val="205175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Table des matières</a:t>
            </a: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numCol="2" spcCol="360000">
            <a:normAutofit/>
          </a:bodyPr>
          <a:lstStyle/>
          <a:p>
            <a:pPr lvl="0"/>
            <a:r>
              <a:rPr lang="fr-FR" dirty="0">
                <a:latin typeface="Suisse Int'l Condensed Light" panose="020B0306000000000000" pitchFamily="34" charset="77"/>
              </a:rPr>
              <a:t>Une langue d’origine indo-européenne</a:t>
            </a:r>
            <a:endParaRPr lang="fr-CH" sz="4800" dirty="0">
              <a:latin typeface="Suisse Int'l Condensed Light" panose="020B0306000000000000" pitchFamily="34" charset="77"/>
            </a:endParaRPr>
          </a:p>
          <a:p>
            <a:pPr lvl="0"/>
            <a:r>
              <a:rPr lang="fr-FR" dirty="0">
                <a:latin typeface="Suisse Int'l Condensed Light" panose="020B0306000000000000" pitchFamily="34" charset="77"/>
              </a:rPr>
              <a:t>Le substrat celte</a:t>
            </a:r>
            <a:endParaRPr lang="fr-CH" sz="4800" dirty="0">
              <a:latin typeface="Suisse Int'l Condensed Light" panose="020B0306000000000000" pitchFamily="34" charset="77"/>
            </a:endParaRPr>
          </a:p>
          <a:p>
            <a:pPr lvl="1"/>
            <a:r>
              <a:rPr lang="fr-FR" dirty="0">
                <a:latin typeface="Suisse Int'l Condensed Light" panose="020B0306000000000000" pitchFamily="34" charset="77"/>
              </a:rPr>
              <a:t>L’Invasion de la Gaule</a:t>
            </a:r>
            <a:endParaRPr lang="fr-CH" sz="4400" dirty="0">
              <a:latin typeface="Suisse Int'l Condensed Light" panose="020B0306000000000000" pitchFamily="34" charset="77"/>
            </a:endParaRPr>
          </a:p>
          <a:p>
            <a:pPr lvl="1"/>
            <a:r>
              <a:rPr lang="fr-FR" dirty="0">
                <a:latin typeface="Suisse Int'l Condensed Light" panose="020B0306000000000000" pitchFamily="34" charset="77"/>
              </a:rPr>
              <a:t>Le latin vulgaire</a:t>
            </a:r>
            <a:endParaRPr lang="fr-CH" sz="4400" dirty="0">
              <a:latin typeface="Suisse Int'l Condensed Light" panose="020B0306000000000000" pitchFamily="34" charset="77"/>
            </a:endParaRPr>
          </a:p>
          <a:p>
            <a:pPr lvl="0"/>
            <a:r>
              <a:rPr lang="fr-FR" dirty="0">
                <a:latin typeface="Suisse Int'l Condensed Light" panose="020B0306000000000000" pitchFamily="34" charset="77"/>
              </a:rPr>
              <a:t>Le superstrat germanique</a:t>
            </a:r>
            <a:endParaRPr lang="fr-CH" sz="4800" dirty="0">
              <a:latin typeface="Suisse Int'l Condensed Light" panose="020B0306000000000000" pitchFamily="34" charset="77"/>
            </a:endParaRPr>
          </a:p>
          <a:p>
            <a:pPr lvl="1"/>
            <a:r>
              <a:rPr lang="fr-FR" dirty="0">
                <a:latin typeface="Suisse Int'l Condensed Light" panose="020B0306000000000000" pitchFamily="34" charset="77"/>
              </a:rPr>
              <a:t>Les invasions barbares</a:t>
            </a:r>
            <a:endParaRPr lang="fr-CH" sz="4400" dirty="0">
              <a:latin typeface="Suisse Int'l Condensed Light" panose="020B0306000000000000" pitchFamily="34" charset="77"/>
            </a:endParaRPr>
          </a:p>
          <a:p>
            <a:pPr lvl="0"/>
            <a:r>
              <a:rPr lang="fr-FR" dirty="0">
                <a:latin typeface="Suisse Int'l Condensed Light" panose="020B0306000000000000" pitchFamily="34" charset="77"/>
              </a:rPr>
              <a:t>L’ancien français</a:t>
            </a:r>
            <a:endParaRPr lang="fr-CH" sz="4800" dirty="0">
              <a:latin typeface="Suisse Int'l Condensed Light" panose="020B0306000000000000" pitchFamily="34" charset="77"/>
            </a:endParaRPr>
          </a:p>
          <a:p>
            <a:pPr lvl="1"/>
            <a:r>
              <a:rPr lang="fr-FR" i="1" dirty="0">
                <a:latin typeface="Suisse Int'l Condensed Light" panose="020B0306000000000000" pitchFamily="34" charset="77"/>
              </a:rPr>
              <a:t>Le Concile de Tours</a:t>
            </a:r>
            <a:endParaRPr lang="fr-CH" sz="4400" i="1" dirty="0">
              <a:latin typeface="Suisse Int'l Condensed Light" panose="020B0306000000000000" pitchFamily="34" charset="77"/>
            </a:endParaRPr>
          </a:p>
          <a:p>
            <a:pPr lvl="1"/>
            <a:r>
              <a:rPr lang="fr-FR" i="1" dirty="0">
                <a:latin typeface="Suisse Int'l Condensed Light" panose="020B0306000000000000" pitchFamily="34" charset="77"/>
              </a:rPr>
              <a:t>Le Serment de Strasbourg</a:t>
            </a:r>
            <a:endParaRPr lang="fr-CH" sz="4400" i="1" dirty="0">
              <a:latin typeface="Suisse Int'l Condensed Light" panose="020B0306000000000000" pitchFamily="34" charset="77"/>
            </a:endParaRPr>
          </a:p>
          <a:p>
            <a:pPr lvl="1"/>
            <a:r>
              <a:rPr lang="fr-FR" i="1" dirty="0">
                <a:latin typeface="Suisse Int'l Condensed Light" panose="020B0306000000000000" pitchFamily="34" charset="77"/>
              </a:rPr>
              <a:t>La Séquence de Sainte Eulalie</a:t>
            </a:r>
            <a:endParaRPr lang="fr-CH" sz="4400" i="1" dirty="0">
              <a:latin typeface="Suisse Int'l Condensed Light" panose="020B0306000000000000" pitchFamily="34" charset="77"/>
            </a:endParaRPr>
          </a:p>
          <a:p>
            <a:pPr lvl="0"/>
            <a:r>
              <a:rPr lang="fr-FR" dirty="0">
                <a:latin typeface="Suisse Int'l Condensed Light" panose="020B0306000000000000" pitchFamily="34" charset="77"/>
              </a:rPr>
              <a:t>Le moyen français</a:t>
            </a:r>
            <a:endParaRPr lang="fr-CH" sz="4800" dirty="0">
              <a:latin typeface="Suisse Int'l Condensed Light" panose="020B0306000000000000" pitchFamily="34" charset="77"/>
            </a:endParaRPr>
          </a:p>
          <a:p>
            <a:pPr lvl="1"/>
            <a:r>
              <a:rPr lang="fr-FR" dirty="0">
                <a:latin typeface="Suisse Int'l Condensed Light" panose="020B0306000000000000" pitchFamily="34" charset="77"/>
              </a:rPr>
              <a:t>L’imprimerie</a:t>
            </a:r>
            <a:endParaRPr lang="fr-CH" sz="4400" dirty="0">
              <a:latin typeface="Suisse Int'l Condensed Light" panose="020B0306000000000000" pitchFamily="34" charset="77"/>
            </a:endParaRPr>
          </a:p>
          <a:p>
            <a:pPr lvl="1"/>
            <a:r>
              <a:rPr lang="fr-FR" i="1" dirty="0">
                <a:latin typeface="Suisse Int'l Condensed Light" panose="020B0306000000000000" pitchFamily="34" charset="77"/>
              </a:rPr>
              <a:t>L’Ordonnance de Villers-Cotterêts</a:t>
            </a:r>
            <a:endParaRPr lang="fr-CH" sz="4400" i="1" dirty="0">
              <a:latin typeface="Suisse Int'l Condensed Light" panose="020B0306000000000000" pitchFamily="34" charset="77"/>
            </a:endParaRPr>
          </a:p>
          <a:p>
            <a:pPr lvl="1"/>
            <a:r>
              <a:rPr lang="fr-FR" dirty="0">
                <a:latin typeface="Suisse Int'l Condensed Light" panose="020B0306000000000000" pitchFamily="34" charset="77"/>
              </a:rPr>
              <a:t>Le Collège de Coqueret</a:t>
            </a:r>
            <a:endParaRPr lang="fr-CH" sz="4400" dirty="0">
              <a:latin typeface="Suisse Int'l Condensed Light" panose="020B0306000000000000" pitchFamily="34" charset="77"/>
            </a:endParaRPr>
          </a:p>
          <a:p>
            <a:pPr lvl="1"/>
            <a:r>
              <a:rPr lang="fr-FR" dirty="0">
                <a:latin typeface="Suisse Int'l Condensed Light" panose="020B0306000000000000" pitchFamily="34" charset="77"/>
              </a:rPr>
              <a:t>La Pléiade</a:t>
            </a:r>
            <a:endParaRPr lang="fr-CH" sz="4400" dirty="0">
              <a:latin typeface="Suisse Int'l Condensed Light" panose="020B0306000000000000" pitchFamily="34" charset="77"/>
            </a:endParaRPr>
          </a:p>
          <a:p>
            <a:pPr lvl="2"/>
            <a:r>
              <a:rPr lang="fr-FR" i="1" dirty="0">
                <a:latin typeface="Suisse Int'l Condensed Light" panose="020B0306000000000000" pitchFamily="34" charset="77"/>
              </a:rPr>
              <a:t>Défense et Illustration de la langue française</a:t>
            </a:r>
            <a:endParaRPr lang="fr-CH" sz="4000" i="1" dirty="0">
              <a:latin typeface="Suisse Int'l Condensed Light" panose="020B0306000000000000" pitchFamily="34" charset="77"/>
            </a:endParaRPr>
          </a:p>
          <a:p>
            <a:pPr lvl="0"/>
            <a:r>
              <a:rPr lang="fr-FR" dirty="0">
                <a:latin typeface="Suisse Int'l Condensed Light" panose="020B0306000000000000" pitchFamily="34" charset="77"/>
              </a:rPr>
              <a:t>Le français classique</a:t>
            </a:r>
            <a:endParaRPr lang="fr-CH" sz="4800" dirty="0">
              <a:latin typeface="Suisse Int'l Condensed Light" panose="020B0306000000000000" pitchFamily="34" charset="77"/>
            </a:endParaRPr>
          </a:p>
          <a:p>
            <a:pPr lvl="1"/>
            <a:r>
              <a:rPr lang="fr-FR" dirty="0">
                <a:latin typeface="Suisse Int'l Condensed Light" panose="020B0306000000000000" pitchFamily="34" charset="77"/>
              </a:rPr>
              <a:t>L’Académie française</a:t>
            </a:r>
            <a:endParaRPr lang="fr-CH" sz="4400" dirty="0">
              <a:latin typeface="Suisse Int'l Condensed Light" panose="020B0306000000000000" pitchFamily="34" charset="77"/>
            </a:endParaRPr>
          </a:p>
          <a:p>
            <a:pPr lvl="1"/>
            <a:r>
              <a:rPr lang="fr-FR" dirty="0">
                <a:latin typeface="Suisse Int'l Condensed Light" panose="020B0306000000000000" pitchFamily="34" charset="77"/>
              </a:rPr>
              <a:t>Rayonnement culturel, politique et géographique du français</a:t>
            </a:r>
            <a:endParaRPr lang="fr-CH" sz="4400" dirty="0">
              <a:latin typeface="Suisse Int'l Condensed Light" panose="020B0306000000000000" pitchFamily="34" charset="77"/>
            </a:endParaRPr>
          </a:p>
          <a:p>
            <a:pPr lvl="0"/>
            <a:r>
              <a:rPr lang="fr-FR" dirty="0">
                <a:latin typeface="Suisse Int'l Condensed Light" panose="020B0306000000000000" pitchFamily="34" charset="77"/>
              </a:rPr>
              <a:t>Le français moderne</a:t>
            </a:r>
          </a:p>
        </p:txBody>
      </p:sp>
    </p:spTree>
    <p:extLst>
      <p:ext uri="{BB962C8B-B14F-4D97-AF65-F5344CB8AC3E}">
        <p14:creationId xmlns:p14="http://schemas.microsoft.com/office/powerpoint/2010/main" val="46497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C048BC-01D5-6B4A-9FD3-B666F3171814}"/>
              </a:ext>
            </a:extLst>
          </p:cNvPr>
          <p:cNvPicPr>
            <a:picLocks noChangeAspect="1"/>
          </p:cNvPicPr>
          <p:nvPr/>
        </p:nvPicPr>
        <p:blipFill>
          <a:blip r:embed="rId3"/>
          <a:stretch>
            <a:fillRect/>
          </a:stretch>
        </p:blipFill>
        <p:spPr>
          <a:xfrm>
            <a:off x="6506817" y="1424229"/>
            <a:ext cx="4845600" cy="4845600"/>
          </a:xfrm>
          <a:prstGeom prst="rect">
            <a:avLst/>
          </a:prstGeom>
        </p:spPr>
      </p:pic>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Les langues </a:t>
            </a:r>
            <a:r>
              <a:rPr lang="fr-FR" sz="4000" dirty="0" err="1">
                <a:latin typeface="Suisse Int'l" panose="020B0804000000000000" pitchFamily="34" charset="77"/>
              </a:rPr>
              <a:t>indoeuropéenes</a:t>
            </a:r>
            <a:endParaRPr lang="fr-FR" sz="4000" dirty="0">
              <a:latin typeface="Suisse Int'l" panose="020B0804000000000000" pitchFamily="34" charset="77"/>
            </a:endParaRP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a:normAutofit lnSpcReduction="10000"/>
          </a:bodyPr>
          <a:lstStyle/>
          <a:p>
            <a:pPr marL="0" indent="0" fontAlgn="ctr">
              <a:buNone/>
            </a:pPr>
            <a:r>
              <a:rPr lang="fr-CH" dirty="0">
                <a:solidFill>
                  <a:srgbClr val="00CDFF"/>
                </a:solidFill>
                <a:latin typeface="Suisse Int'l Condensed Light" panose="020B0306000000000000" pitchFamily="34" charset="77"/>
              </a:rPr>
              <a:t>• </a:t>
            </a:r>
            <a:r>
              <a:rPr lang="fr-CH" dirty="0">
                <a:latin typeface="Suisse Int'l Condensed Light" panose="020B0306000000000000" pitchFamily="34" charset="77"/>
              </a:rPr>
              <a:t>Albanais</a:t>
            </a:r>
          </a:p>
          <a:p>
            <a:pPr marL="0" indent="0">
              <a:buNone/>
            </a:pPr>
            <a:r>
              <a:rPr lang="fr-CH" dirty="0">
                <a:solidFill>
                  <a:srgbClr val="7F007F"/>
                </a:solidFill>
                <a:latin typeface="Suisse Int'l Condensed Light" panose="020B0306000000000000" pitchFamily="34" charset="77"/>
              </a:rPr>
              <a:t>• </a:t>
            </a:r>
            <a:r>
              <a:rPr lang="fr-CH" dirty="0">
                <a:latin typeface="Suisse Int'l Condensed Light" panose="020B0306000000000000" pitchFamily="34" charset="77"/>
              </a:rPr>
              <a:t>Arménien</a:t>
            </a:r>
          </a:p>
          <a:p>
            <a:pPr marL="0" indent="0">
              <a:buNone/>
            </a:pPr>
            <a:r>
              <a:rPr lang="fr-CH" dirty="0">
                <a:solidFill>
                  <a:srgbClr val="00D300"/>
                </a:solidFill>
                <a:latin typeface="Suisse Int'l Condensed Light" panose="020B0306000000000000" pitchFamily="34" charset="77"/>
              </a:rPr>
              <a:t>• </a:t>
            </a:r>
            <a:r>
              <a:rPr lang="fr-CH" dirty="0">
                <a:latin typeface="Suisse Int'l Condensed Light" panose="020B0306000000000000" pitchFamily="34" charset="77"/>
              </a:rPr>
              <a:t>Langues balto-slaves (langues baltes)</a:t>
            </a:r>
          </a:p>
          <a:p>
            <a:pPr marL="0" indent="0">
              <a:buNone/>
            </a:pPr>
            <a:r>
              <a:rPr lang="fr-CH" dirty="0">
                <a:solidFill>
                  <a:srgbClr val="008000"/>
                </a:solidFill>
                <a:latin typeface="Suisse Int'l Condensed Light" panose="020B0306000000000000" pitchFamily="34" charset="77"/>
              </a:rPr>
              <a:t>• </a:t>
            </a:r>
            <a:r>
              <a:rPr lang="fr-CH" dirty="0">
                <a:latin typeface="Suisse Int'l Condensed Light" panose="020B0306000000000000" pitchFamily="34" charset="77"/>
              </a:rPr>
              <a:t>Langues balto-slaves (langues slaves)</a:t>
            </a:r>
          </a:p>
          <a:p>
            <a:pPr marL="0" indent="0">
              <a:buNone/>
            </a:pPr>
            <a:r>
              <a:rPr lang="fr-CH" dirty="0">
                <a:solidFill>
                  <a:srgbClr val="E29B06"/>
                </a:solidFill>
                <a:latin typeface="Suisse Int'l Condensed Light" panose="020B0306000000000000" pitchFamily="34" charset="77"/>
              </a:rPr>
              <a:t>• </a:t>
            </a:r>
            <a:r>
              <a:rPr lang="fr-CH" dirty="0">
                <a:latin typeface="Suisse Int'l Condensed Light" panose="020B0306000000000000" pitchFamily="34" charset="77"/>
              </a:rPr>
              <a:t>Langues celtiques</a:t>
            </a:r>
          </a:p>
          <a:p>
            <a:pPr marL="0" indent="0">
              <a:buNone/>
            </a:pPr>
            <a:r>
              <a:rPr lang="fr-CH" dirty="0">
                <a:solidFill>
                  <a:srgbClr val="D40000"/>
                </a:solidFill>
                <a:latin typeface="Suisse Int'l Condensed Light" panose="020B0306000000000000" pitchFamily="34" charset="77"/>
              </a:rPr>
              <a:t>• </a:t>
            </a:r>
            <a:r>
              <a:rPr lang="fr-CH" dirty="0">
                <a:latin typeface="Suisse Int'l Condensed Light" panose="020B0306000000000000" pitchFamily="34" charset="77"/>
              </a:rPr>
              <a:t>Langues germaniques</a:t>
            </a:r>
          </a:p>
          <a:p>
            <a:pPr marL="0" indent="0">
              <a:buNone/>
            </a:pPr>
            <a:r>
              <a:rPr lang="fr-CH" dirty="0">
                <a:solidFill>
                  <a:srgbClr val="FEDD55"/>
                </a:solidFill>
                <a:latin typeface="Suisse Int'l Condensed Light" panose="020B0306000000000000" pitchFamily="34" charset="77"/>
              </a:rPr>
              <a:t>• </a:t>
            </a:r>
            <a:r>
              <a:rPr lang="fr-CH" dirty="0">
                <a:latin typeface="Suisse Int'l Condensed Light" panose="020B0306000000000000" pitchFamily="34" charset="77"/>
              </a:rPr>
              <a:t>Langues helléniques (grec)</a:t>
            </a:r>
          </a:p>
          <a:p>
            <a:pPr marL="0" indent="0">
              <a:buNone/>
            </a:pPr>
            <a:r>
              <a:rPr lang="fr-CH" dirty="0">
                <a:solidFill>
                  <a:srgbClr val="00007F"/>
                </a:solidFill>
                <a:latin typeface="Suisse Int'l Condensed Light" panose="020B0306000000000000" pitchFamily="34" charset="77"/>
              </a:rPr>
              <a:t>• </a:t>
            </a:r>
            <a:r>
              <a:rPr lang="fr-CH" dirty="0">
                <a:latin typeface="Suisse Int'l Condensed Light" panose="020B0306000000000000" pitchFamily="34" charset="77"/>
              </a:rPr>
              <a:t>Langues indo-iraniennes</a:t>
            </a:r>
          </a:p>
          <a:p>
            <a:pPr marL="0" indent="0">
              <a:buNone/>
            </a:pPr>
            <a:r>
              <a:rPr lang="fr-CH" dirty="0">
                <a:solidFill>
                  <a:srgbClr val="967F12"/>
                </a:solidFill>
                <a:latin typeface="Suisse Int'l Condensed Light" panose="020B0306000000000000" pitchFamily="34" charset="77"/>
              </a:rPr>
              <a:t>• </a:t>
            </a:r>
            <a:r>
              <a:rPr lang="fr-CH" dirty="0">
                <a:latin typeface="Suisse Int'l Condensed Light" panose="020B0306000000000000" pitchFamily="34" charset="77"/>
              </a:rPr>
              <a:t>Langues italiques (langues romanes)</a:t>
            </a:r>
          </a:p>
          <a:p>
            <a:pPr marL="0" indent="0">
              <a:buNone/>
            </a:pPr>
            <a:r>
              <a:rPr lang="fr-CH" dirty="0">
                <a:solidFill>
                  <a:srgbClr val="BEBEBE"/>
                </a:solidFill>
                <a:latin typeface="Suisse Int'l Condensed Light" panose="020B0306000000000000" pitchFamily="34" charset="77"/>
              </a:rPr>
              <a:t>• </a:t>
            </a:r>
            <a:r>
              <a:rPr lang="fr-CH" dirty="0">
                <a:latin typeface="Suisse Int'l Condensed Light" panose="020B0306000000000000" pitchFamily="34" charset="77"/>
              </a:rPr>
              <a:t>Langues non indo-européennes</a:t>
            </a:r>
          </a:p>
        </p:txBody>
      </p:sp>
      <p:sp>
        <p:nvSpPr>
          <p:cNvPr id="10" name="Espace réservé du contenu 2">
            <a:extLst>
              <a:ext uri="{FF2B5EF4-FFF2-40B4-BE49-F238E27FC236}">
                <a16:creationId xmlns:a16="http://schemas.microsoft.com/office/drawing/2014/main" id="{98ED11EF-23DF-8A40-AC22-48D030428896}"/>
              </a:ext>
            </a:extLst>
          </p:cNvPr>
          <p:cNvSpPr txBox="1">
            <a:spLocks/>
          </p:cNvSpPr>
          <p:nvPr/>
        </p:nvSpPr>
        <p:spPr>
          <a:xfrm>
            <a:off x="6506816" y="6276529"/>
            <a:ext cx="4846983" cy="108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H" sz="900" cap="small" dirty="0" err="1">
                <a:latin typeface="Suisse Int'l Condensed Thin" panose="020B0406000000000000" pitchFamily="34" charset="77"/>
              </a:rPr>
              <a:t>Wikipedia</a:t>
            </a:r>
            <a:r>
              <a:rPr lang="fr-CH" sz="900" cap="small" dirty="0">
                <a:latin typeface="Suisse Int'l Condensed Thin" panose="020B0406000000000000" pitchFamily="34" charset="77"/>
              </a:rPr>
              <a:t>, </a:t>
            </a:r>
            <a:r>
              <a:rPr lang="fr-CH" sz="900" i="1" dirty="0">
                <a:latin typeface="Suisse Int'l Condensed Thin" panose="020B0406000000000000" pitchFamily="34" charset="77"/>
              </a:rPr>
              <a:t>Distribution approximative actuelle des branches indo-européennes dans leurs terres d'origines en Europe et en Asie</a:t>
            </a:r>
            <a:r>
              <a:rPr lang="fr-CH" sz="900" dirty="0">
                <a:latin typeface="Suisse Int'l Condensed Thin" panose="020B0406000000000000" pitchFamily="34" charset="77"/>
              </a:rPr>
              <a:t>, https://</a:t>
            </a:r>
            <a:r>
              <a:rPr lang="fr-CH" sz="900" dirty="0" err="1">
                <a:latin typeface="Suisse Int'l Condensed Thin" panose="020B0406000000000000" pitchFamily="34" charset="77"/>
              </a:rPr>
              <a:t>fr.wikipedia.org</a:t>
            </a:r>
            <a:r>
              <a:rPr lang="fr-CH" sz="900" dirty="0">
                <a:latin typeface="Suisse Int'l Condensed Thin" panose="020B0406000000000000" pitchFamily="34" charset="77"/>
              </a:rPr>
              <a:t>/wiki/</a:t>
            </a:r>
            <a:r>
              <a:rPr lang="fr-CH" sz="900" dirty="0" err="1">
                <a:latin typeface="Suisse Int'l Condensed Thin" panose="020B0406000000000000" pitchFamily="34" charset="77"/>
              </a:rPr>
              <a:t>Langues_indo</a:t>
            </a:r>
            <a:r>
              <a:rPr lang="fr-CH" sz="900" dirty="0">
                <a:latin typeface="Suisse Int'l Condensed Thin" panose="020B0406000000000000" pitchFamily="34" charset="77"/>
              </a:rPr>
              <a:t>-européennes#/media/</a:t>
            </a:r>
            <a:r>
              <a:rPr lang="fr-CH" sz="900" dirty="0" err="1">
                <a:latin typeface="Suisse Int'l Condensed Thin" panose="020B0406000000000000" pitchFamily="34" charset="77"/>
              </a:rPr>
              <a:t>Fichier:Indo-European_branches_map.svg</a:t>
            </a:r>
            <a:r>
              <a:rPr lang="fr-CH" sz="900" dirty="0">
                <a:latin typeface="Suisse Int'l Condensed Thin" panose="020B0406000000000000" pitchFamily="34" charset="77"/>
              </a:rPr>
              <a:t>, 05.08.2019.</a:t>
            </a:r>
          </a:p>
        </p:txBody>
      </p:sp>
    </p:spTree>
    <p:extLst>
      <p:ext uri="{BB962C8B-B14F-4D97-AF65-F5344CB8AC3E}">
        <p14:creationId xmlns:p14="http://schemas.microsoft.com/office/powerpoint/2010/main" val="9329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Les peuples de la Gaule</a:t>
            </a: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a:normAutofit/>
          </a:bodyPr>
          <a:lstStyle/>
          <a:p>
            <a:pPr marL="0" indent="0" fontAlgn="ctr">
              <a:buNone/>
            </a:pPr>
            <a:r>
              <a:rPr lang="fr-CH" dirty="0">
                <a:solidFill>
                  <a:srgbClr val="F5942B"/>
                </a:solidFill>
                <a:latin typeface="Suisse Int'l Condensed Light" panose="020B0306000000000000" pitchFamily="34" charset="77"/>
              </a:rPr>
              <a:t>• </a:t>
            </a:r>
            <a:r>
              <a:rPr lang="fr-CH" dirty="0">
                <a:latin typeface="Suisse Int'l Condensed Light" panose="020B0306000000000000" pitchFamily="34" charset="77"/>
              </a:rPr>
              <a:t>Belges</a:t>
            </a:r>
          </a:p>
          <a:p>
            <a:pPr marL="0" indent="0">
              <a:buNone/>
            </a:pPr>
            <a:r>
              <a:rPr lang="fr-CH" dirty="0">
                <a:solidFill>
                  <a:srgbClr val="EC588D"/>
                </a:solidFill>
                <a:latin typeface="Suisse Int'l Condensed Light" panose="020B0306000000000000" pitchFamily="34" charset="77"/>
              </a:rPr>
              <a:t>• </a:t>
            </a:r>
            <a:r>
              <a:rPr lang="fr-CH" dirty="0">
                <a:latin typeface="Suisse Int'l Condensed Light" panose="020B0306000000000000" pitchFamily="34" charset="77"/>
              </a:rPr>
              <a:t>Aquitains</a:t>
            </a:r>
          </a:p>
          <a:p>
            <a:pPr marL="0" indent="0">
              <a:buNone/>
            </a:pPr>
            <a:r>
              <a:rPr lang="fr-CH" dirty="0">
                <a:solidFill>
                  <a:srgbClr val="A5CB27"/>
                </a:solidFill>
                <a:latin typeface="Suisse Int'l Condensed Light" panose="020B0306000000000000" pitchFamily="34" charset="77"/>
              </a:rPr>
              <a:t>• </a:t>
            </a:r>
            <a:r>
              <a:rPr lang="fr-CH" dirty="0">
                <a:latin typeface="Suisse Int'l Condensed Light" panose="020B0306000000000000" pitchFamily="34" charset="77"/>
              </a:rPr>
              <a:t>Celtes</a:t>
            </a:r>
          </a:p>
          <a:p>
            <a:pPr marL="0" indent="0">
              <a:buNone/>
            </a:pPr>
            <a:r>
              <a:rPr lang="fr-CH" dirty="0">
                <a:solidFill>
                  <a:srgbClr val="F3EE2D"/>
                </a:solidFill>
                <a:latin typeface="Suisse Int'l Condensed Light" panose="020B0306000000000000" pitchFamily="34" charset="77"/>
              </a:rPr>
              <a:t>• </a:t>
            </a:r>
            <a:r>
              <a:rPr lang="fr-CH" dirty="0">
                <a:latin typeface="Suisse Int'l Condensed Light" panose="020B0306000000000000" pitchFamily="34" charset="77"/>
              </a:rPr>
              <a:t>Narbonnais</a:t>
            </a:r>
          </a:p>
        </p:txBody>
      </p:sp>
      <p:sp>
        <p:nvSpPr>
          <p:cNvPr id="10" name="Espace réservé du contenu 2">
            <a:extLst>
              <a:ext uri="{FF2B5EF4-FFF2-40B4-BE49-F238E27FC236}">
                <a16:creationId xmlns:a16="http://schemas.microsoft.com/office/drawing/2014/main" id="{98ED11EF-23DF-8A40-AC22-48D030428896}"/>
              </a:ext>
            </a:extLst>
          </p:cNvPr>
          <p:cNvSpPr txBox="1">
            <a:spLocks/>
          </p:cNvSpPr>
          <p:nvPr/>
        </p:nvSpPr>
        <p:spPr>
          <a:xfrm>
            <a:off x="6375192" y="6276529"/>
            <a:ext cx="4978607" cy="108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900" cap="small" dirty="0" err="1">
                <a:latin typeface="Suisse Int'l Condensed Thin" panose="020B0406000000000000" pitchFamily="34" charset="77"/>
              </a:rPr>
              <a:t>Wikipedia</a:t>
            </a:r>
            <a:r>
              <a:rPr lang="fr-CH" sz="900" cap="small" dirty="0">
                <a:latin typeface="Suisse Int'l Condensed Thin" panose="020B0406000000000000" pitchFamily="34" charset="77"/>
              </a:rPr>
              <a:t>, </a:t>
            </a:r>
            <a:r>
              <a:rPr lang="fr-CH" sz="900" i="1" dirty="0">
                <a:latin typeface="Suisse Int'l Condensed Thin" panose="020B0406000000000000" pitchFamily="34" charset="77"/>
              </a:rPr>
              <a:t>Carte de la Gaule avant la Guerre des Gaules selon Gustav Droysen d'après les peuples définis par Jules César</a:t>
            </a:r>
            <a:r>
              <a:rPr lang="fr-CH" sz="900" dirty="0">
                <a:latin typeface="Suisse Int'l Condensed Thin" panose="020B0406000000000000" pitchFamily="34" charset="77"/>
              </a:rPr>
              <a:t>, https://</a:t>
            </a:r>
            <a:r>
              <a:rPr lang="fr-CH" sz="900" dirty="0" err="1">
                <a:latin typeface="Suisse Int'l Condensed Thin" panose="020B0406000000000000" pitchFamily="34" charset="77"/>
              </a:rPr>
              <a:t>fr.wikipedia.org</a:t>
            </a:r>
            <a:r>
              <a:rPr lang="fr-CH" sz="900" dirty="0">
                <a:latin typeface="Suisse Int'l Condensed Thin" panose="020B0406000000000000" pitchFamily="34" charset="77"/>
              </a:rPr>
              <a:t>/wiki/Gaule#/media/Fichier:Droysens_Hist_Handatlas_S16_Gallien_CAESAR.png, 05.08.2019.</a:t>
            </a:r>
          </a:p>
        </p:txBody>
      </p:sp>
      <p:pic>
        <p:nvPicPr>
          <p:cNvPr id="8" name="Image 7">
            <a:extLst>
              <a:ext uri="{FF2B5EF4-FFF2-40B4-BE49-F238E27FC236}">
                <a16:creationId xmlns:a16="http://schemas.microsoft.com/office/drawing/2014/main" id="{9358CF77-08C5-7145-BDBE-544EF88049A5}"/>
              </a:ext>
            </a:extLst>
          </p:cNvPr>
          <p:cNvPicPr>
            <a:picLocks noChangeAspect="1"/>
          </p:cNvPicPr>
          <p:nvPr/>
        </p:nvPicPr>
        <p:blipFill rotWithShape="1">
          <a:blip r:embed="rId3"/>
          <a:srcRect t="654"/>
          <a:stretch/>
        </p:blipFill>
        <p:spPr>
          <a:xfrm>
            <a:off x="6375192" y="1413565"/>
            <a:ext cx="4978607" cy="4845600"/>
          </a:xfrm>
          <a:prstGeom prst="rect">
            <a:avLst/>
          </a:prstGeom>
        </p:spPr>
      </p:pic>
    </p:spTree>
    <p:extLst>
      <p:ext uri="{BB962C8B-B14F-4D97-AF65-F5344CB8AC3E}">
        <p14:creationId xmlns:p14="http://schemas.microsoft.com/office/powerpoint/2010/main" val="213932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Les invasions barbares</a:t>
            </a: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a:normAutofit/>
          </a:bodyPr>
          <a:lstStyle/>
          <a:p>
            <a:pPr fontAlgn="ctr"/>
            <a:endParaRPr lang="fr-CH" dirty="0">
              <a:solidFill>
                <a:srgbClr val="F3EE2D"/>
              </a:solidFill>
              <a:latin typeface="Suisse Int'l Condensed Light" panose="020B0306000000000000" pitchFamily="34" charset="77"/>
            </a:endParaRPr>
          </a:p>
        </p:txBody>
      </p:sp>
      <p:sp>
        <p:nvSpPr>
          <p:cNvPr id="10" name="Espace réservé du contenu 2">
            <a:extLst>
              <a:ext uri="{FF2B5EF4-FFF2-40B4-BE49-F238E27FC236}">
                <a16:creationId xmlns:a16="http://schemas.microsoft.com/office/drawing/2014/main" id="{98ED11EF-23DF-8A40-AC22-48D030428896}"/>
              </a:ext>
            </a:extLst>
          </p:cNvPr>
          <p:cNvSpPr txBox="1">
            <a:spLocks/>
          </p:cNvSpPr>
          <p:nvPr/>
        </p:nvSpPr>
        <p:spPr>
          <a:xfrm>
            <a:off x="3222170" y="6276529"/>
            <a:ext cx="8131629" cy="108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900" cap="small" dirty="0" err="1">
                <a:latin typeface="Suisse Int'l Condensed Thin" panose="020B0406000000000000" pitchFamily="34" charset="77"/>
              </a:rPr>
              <a:t>Wikipedia</a:t>
            </a:r>
            <a:r>
              <a:rPr lang="fr-CH" sz="900" cap="small" dirty="0">
                <a:latin typeface="Suisse Int'l Condensed Thin" panose="020B0406000000000000" pitchFamily="34" charset="77"/>
              </a:rPr>
              <a:t>, </a:t>
            </a:r>
            <a:r>
              <a:rPr lang="fr-CH" sz="900" i="1" dirty="0">
                <a:latin typeface="Suisse Int'l Condensed Thin" panose="020B0406000000000000" pitchFamily="34" charset="77"/>
              </a:rPr>
              <a:t>Les mouvements migratoires vers l’Empire romain du II </a:t>
            </a:r>
            <a:r>
              <a:rPr lang="fr-CH" sz="900" i="1" baseline="30000" dirty="0">
                <a:latin typeface="Suisse Int'l Condensed Thin" panose="020B0406000000000000" pitchFamily="34" charset="77"/>
              </a:rPr>
              <a:t>e</a:t>
            </a:r>
            <a:r>
              <a:rPr lang="fr-CH" sz="900" i="1" dirty="0">
                <a:latin typeface="Suisse Int'l Condensed Thin" panose="020B0406000000000000" pitchFamily="34" charset="77"/>
              </a:rPr>
              <a:t> au V </a:t>
            </a:r>
            <a:r>
              <a:rPr lang="fr-CH" sz="900" i="1" baseline="30000" dirty="0">
                <a:latin typeface="Suisse Int'l Condensed Thin" panose="020B0406000000000000" pitchFamily="34" charset="77"/>
              </a:rPr>
              <a:t>e</a:t>
            </a:r>
            <a:r>
              <a:rPr lang="fr-CH" sz="900" i="1" dirty="0">
                <a:latin typeface="Suisse Int'l Condensed Thin" panose="020B0406000000000000" pitchFamily="34" charset="77"/>
              </a:rPr>
              <a:t> siècle</a:t>
            </a:r>
            <a:r>
              <a:rPr lang="fr-CH" sz="900" dirty="0">
                <a:latin typeface="Suisse Int'l Condensed Thin" panose="020B0406000000000000" pitchFamily="34" charset="77"/>
              </a:rPr>
              <a:t>, https://</a:t>
            </a:r>
            <a:r>
              <a:rPr lang="fr-CH" sz="900" dirty="0" err="1">
                <a:latin typeface="Suisse Int'l Condensed Thin" panose="020B0406000000000000" pitchFamily="34" charset="77"/>
              </a:rPr>
              <a:t>fr.wikipedia.org</a:t>
            </a:r>
            <a:r>
              <a:rPr lang="fr-CH" sz="900" dirty="0">
                <a:latin typeface="Suisse Int'l Condensed Thin" panose="020B0406000000000000" pitchFamily="34" charset="77"/>
              </a:rPr>
              <a:t>/wiki/</a:t>
            </a:r>
            <a:r>
              <a:rPr lang="fr-CH" sz="900" dirty="0" err="1">
                <a:latin typeface="Suisse Int'l Condensed Thin" panose="020B0406000000000000" pitchFamily="34" charset="77"/>
              </a:rPr>
              <a:t>Invasions_barbares</a:t>
            </a:r>
            <a:r>
              <a:rPr lang="fr-CH" sz="900" dirty="0">
                <a:latin typeface="Suisse Int'l Condensed Thin" panose="020B0406000000000000" pitchFamily="34" charset="77"/>
              </a:rPr>
              <a:t>#/media/</a:t>
            </a:r>
            <a:r>
              <a:rPr lang="fr-CH" sz="900" dirty="0" err="1">
                <a:latin typeface="Suisse Int'l Condensed Thin" panose="020B0406000000000000" pitchFamily="34" charset="77"/>
              </a:rPr>
              <a:t>Fichier:Invasions_barbares.PNG</a:t>
            </a:r>
            <a:r>
              <a:rPr lang="fr-CH" sz="900" dirty="0">
                <a:latin typeface="Suisse Int'l Condensed Thin" panose="020B0406000000000000" pitchFamily="34" charset="77"/>
              </a:rPr>
              <a:t>, 05.08.2019.</a:t>
            </a:r>
          </a:p>
        </p:txBody>
      </p:sp>
      <p:pic>
        <p:nvPicPr>
          <p:cNvPr id="4" name="Image 3">
            <a:extLst>
              <a:ext uri="{FF2B5EF4-FFF2-40B4-BE49-F238E27FC236}">
                <a16:creationId xmlns:a16="http://schemas.microsoft.com/office/drawing/2014/main" id="{76F236F3-E0DD-CA4E-A6A1-1E0923BAF008}"/>
              </a:ext>
            </a:extLst>
          </p:cNvPr>
          <p:cNvPicPr>
            <a:picLocks noChangeAspect="1"/>
          </p:cNvPicPr>
          <p:nvPr/>
        </p:nvPicPr>
        <p:blipFill rotWithShape="1">
          <a:blip r:embed="rId3"/>
          <a:srcRect l="714" b="10287"/>
          <a:stretch/>
        </p:blipFill>
        <p:spPr>
          <a:xfrm>
            <a:off x="3222170" y="1424230"/>
            <a:ext cx="8094502" cy="4845600"/>
          </a:xfrm>
          <a:prstGeom prst="rect">
            <a:avLst/>
          </a:prstGeom>
        </p:spPr>
      </p:pic>
    </p:spTree>
    <p:extLst>
      <p:ext uri="{BB962C8B-B14F-4D97-AF65-F5344CB8AC3E}">
        <p14:creationId xmlns:p14="http://schemas.microsoft.com/office/powerpoint/2010/main" val="295302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Les langues romanes</a:t>
            </a: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a:normAutofit/>
          </a:bodyPr>
          <a:lstStyle/>
          <a:p>
            <a:pPr marL="0" indent="0" fontAlgn="ctr">
              <a:buNone/>
            </a:pPr>
            <a:endParaRPr lang="fr-CH" dirty="0">
              <a:latin typeface="Suisse Int'l Condensed Light" panose="020B0306000000000000" pitchFamily="34" charset="77"/>
            </a:endParaRPr>
          </a:p>
        </p:txBody>
      </p:sp>
      <p:sp>
        <p:nvSpPr>
          <p:cNvPr id="10" name="Espace réservé du contenu 2">
            <a:extLst>
              <a:ext uri="{FF2B5EF4-FFF2-40B4-BE49-F238E27FC236}">
                <a16:creationId xmlns:a16="http://schemas.microsoft.com/office/drawing/2014/main" id="{98ED11EF-23DF-8A40-AC22-48D030428896}"/>
              </a:ext>
            </a:extLst>
          </p:cNvPr>
          <p:cNvSpPr txBox="1">
            <a:spLocks/>
          </p:cNvSpPr>
          <p:nvPr/>
        </p:nvSpPr>
        <p:spPr>
          <a:xfrm>
            <a:off x="6415874" y="6276529"/>
            <a:ext cx="4937926" cy="108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H" sz="900" cap="small" dirty="0">
                <a:latin typeface="Suisse Int'l Condensed Thin" panose="020B0406000000000000" pitchFamily="34" charset="77"/>
              </a:rPr>
              <a:t>Université de Montpellier 3, </a:t>
            </a:r>
            <a:r>
              <a:rPr lang="fr-CH" sz="900" i="1" dirty="0">
                <a:latin typeface="Suisse Int'l Condensed Thin" panose="020B0406000000000000" pitchFamily="34" charset="77"/>
              </a:rPr>
              <a:t>L’occitan, une langue</a:t>
            </a:r>
            <a:r>
              <a:rPr lang="fr-CH" sz="900" dirty="0">
                <a:latin typeface="Suisse Int'l Condensed Thin" panose="020B0406000000000000" pitchFamily="34" charset="77"/>
              </a:rPr>
              <a:t>, https://www.univ-montp3.fr/</a:t>
            </a:r>
            <a:r>
              <a:rPr lang="fr-CH" sz="900" dirty="0" err="1">
                <a:latin typeface="Suisse Int'l Condensed Thin" panose="020B0406000000000000" pitchFamily="34" charset="77"/>
              </a:rPr>
              <a:t>uoh</a:t>
            </a:r>
            <a:r>
              <a:rPr lang="fr-CH" sz="900" dirty="0">
                <a:latin typeface="Suisse Int'l Condensed Thin" panose="020B0406000000000000" pitchFamily="34" charset="77"/>
              </a:rPr>
              <a:t>/occitan/</a:t>
            </a:r>
            <a:r>
              <a:rPr lang="fr-CH" sz="900" dirty="0" err="1">
                <a:latin typeface="Suisse Int'l Condensed Thin" panose="020B0406000000000000" pitchFamily="34" charset="77"/>
              </a:rPr>
              <a:t>une_langue</a:t>
            </a:r>
            <a:r>
              <a:rPr lang="fr-CH" sz="900" dirty="0">
                <a:latin typeface="Suisse Int'l Condensed Thin" panose="020B0406000000000000" pitchFamily="34" charset="77"/>
              </a:rPr>
              <a:t>/</a:t>
            </a:r>
            <a:r>
              <a:rPr lang="fr-CH" sz="900" dirty="0" err="1">
                <a:latin typeface="Suisse Int'l Condensed Thin" panose="020B0406000000000000" pitchFamily="34" charset="77"/>
              </a:rPr>
              <a:t>co</a:t>
            </a:r>
            <a:r>
              <a:rPr lang="fr-CH" sz="900" dirty="0">
                <a:latin typeface="Suisse Int'l Condensed Thin" panose="020B0406000000000000" pitchFamily="34" charset="77"/>
              </a:rPr>
              <a:t>/module_L_occitan_une%20langue_1.html, 05.08.2019.</a:t>
            </a:r>
          </a:p>
        </p:txBody>
      </p:sp>
      <p:pic>
        <p:nvPicPr>
          <p:cNvPr id="5" name="Image 4">
            <a:extLst>
              <a:ext uri="{FF2B5EF4-FFF2-40B4-BE49-F238E27FC236}">
                <a16:creationId xmlns:a16="http://schemas.microsoft.com/office/drawing/2014/main" id="{E46835DA-B866-A841-B91E-4D2E8BAAA556}"/>
              </a:ext>
            </a:extLst>
          </p:cNvPr>
          <p:cNvPicPr>
            <a:picLocks noChangeAspect="1"/>
          </p:cNvPicPr>
          <p:nvPr/>
        </p:nvPicPr>
        <p:blipFill>
          <a:blip r:embed="rId3"/>
          <a:stretch>
            <a:fillRect/>
          </a:stretch>
        </p:blipFill>
        <p:spPr>
          <a:xfrm>
            <a:off x="6378983" y="1430929"/>
            <a:ext cx="4974816" cy="4845600"/>
          </a:xfrm>
          <a:prstGeom prst="rect">
            <a:avLst/>
          </a:prstGeom>
        </p:spPr>
      </p:pic>
    </p:spTree>
    <p:extLst>
      <p:ext uri="{BB962C8B-B14F-4D97-AF65-F5344CB8AC3E}">
        <p14:creationId xmlns:p14="http://schemas.microsoft.com/office/powerpoint/2010/main" val="302544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813 : Concile de Tours</a:t>
            </a: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numCol="2" spcCol="360000">
            <a:normAutofit/>
          </a:bodyPr>
          <a:lstStyle/>
          <a:p>
            <a:pPr marL="0" indent="0" algn="just">
              <a:lnSpc>
                <a:spcPct val="100000"/>
              </a:lnSpc>
              <a:buNone/>
            </a:pPr>
            <a:r>
              <a:rPr lang="fr-FR" dirty="0">
                <a:latin typeface="Suisse Int'l Condensed Light" panose="020B0306000000000000" pitchFamily="34" charset="77"/>
              </a:rPr>
              <a:t> … ut </a:t>
            </a:r>
            <a:r>
              <a:rPr lang="fr-FR" dirty="0" err="1">
                <a:latin typeface="Suisse Int'l Condensed Light" panose="020B0306000000000000" pitchFamily="34" charset="77"/>
              </a:rPr>
              <a:t>easdem</a:t>
            </a:r>
            <a:r>
              <a:rPr lang="fr-FR" dirty="0">
                <a:latin typeface="Suisse Int'l Condensed Light" panose="020B0306000000000000" pitchFamily="34" charset="77"/>
              </a:rPr>
              <a:t> </a:t>
            </a:r>
            <a:r>
              <a:rPr lang="fr-FR" dirty="0" err="1">
                <a:latin typeface="Suisse Int'l Condensed Light" panose="020B0306000000000000" pitchFamily="34" charset="77"/>
              </a:rPr>
              <a:t>homilias</a:t>
            </a:r>
            <a:r>
              <a:rPr lang="fr-FR" dirty="0">
                <a:latin typeface="Suisse Int'l Condensed Light" panose="020B0306000000000000" pitchFamily="34" charset="77"/>
              </a:rPr>
              <a:t> </a:t>
            </a:r>
            <a:r>
              <a:rPr lang="fr-FR" dirty="0" err="1">
                <a:latin typeface="Suisse Int'l Condensed Light" panose="020B0306000000000000" pitchFamily="34" charset="77"/>
              </a:rPr>
              <a:t>quisque</a:t>
            </a:r>
            <a:r>
              <a:rPr lang="fr-FR" dirty="0">
                <a:latin typeface="Suisse Int'l Condensed Light" panose="020B0306000000000000" pitchFamily="34" charset="77"/>
              </a:rPr>
              <a:t> aperte </a:t>
            </a:r>
            <a:r>
              <a:rPr lang="fr-FR" dirty="0" err="1">
                <a:latin typeface="Suisse Int'l Condensed Light" panose="020B0306000000000000" pitchFamily="34" charset="77"/>
              </a:rPr>
              <a:t>transferre</a:t>
            </a:r>
            <a:r>
              <a:rPr lang="fr-FR" dirty="0">
                <a:latin typeface="Suisse Int'l Condensed Light" panose="020B0306000000000000" pitchFamily="34" charset="77"/>
              </a:rPr>
              <a:t> </a:t>
            </a:r>
            <a:r>
              <a:rPr lang="fr-FR" dirty="0" err="1">
                <a:latin typeface="Suisse Int'l Condensed Light" panose="020B0306000000000000" pitchFamily="34" charset="77"/>
              </a:rPr>
              <a:t>studeat</a:t>
            </a:r>
            <a:r>
              <a:rPr lang="fr-FR" dirty="0">
                <a:latin typeface="Suisse Int'l Condensed Light" panose="020B0306000000000000" pitchFamily="34" charset="77"/>
              </a:rPr>
              <a:t> in </a:t>
            </a:r>
            <a:r>
              <a:rPr lang="fr-FR" dirty="0" err="1">
                <a:latin typeface="Suisse Int'l Condensed Light" panose="020B0306000000000000" pitchFamily="34" charset="77"/>
              </a:rPr>
              <a:t>rusticam</a:t>
            </a:r>
            <a:r>
              <a:rPr lang="fr-FR" dirty="0">
                <a:latin typeface="Suisse Int'l Condensed Light" panose="020B0306000000000000" pitchFamily="34" charset="77"/>
              </a:rPr>
              <a:t> </a:t>
            </a:r>
            <a:r>
              <a:rPr lang="fr-FR" dirty="0" err="1">
                <a:latin typeface="Suisse Int'l Condensed Light" panose="020B0306000000000000" pitchFamily="34" charset="77"/>
              </a:rPr>
              <a:t>Romanam</a:t>
            </a:r>
            <a:r>
              <a:rPr lang="fr-FR" dirty="0">
                <a:latin typeface="Suisse Int'l Condensed Light" panose="020B0306000000000000" pitchFamily="34" charset="77"/>
              </a:rPr>
              <a:t> </a:t>
            </a:r>
            <a:r>
              <a:rPr lang="fr-FR" dirty="0" err="1">
                <a:latin typeface="Suisse Int'l Condensed Light" panose="020B0306000000000000" pitchFamily="34" charset="77"/>
              </a:rPr>
              <a:t>linguam</a:t>
            </a:r>
            <a:r>
              <a:rPr lang="fr-FR" dirty="0">
                <a:latin typeface="Suisse Int'l Condensed Light" panose="020B0306000000000000" pitchFamily="34" charset="77"/>
              </a:rPr>
              <a:t> </a:t>
            </a:r>
            <a:r>
              <a:rPr lang="fr-FR" dirty="0" err="1">
                <a:latin typeface="Suisse Int'l Condensed Light" panose="020B0306000000000000" pitchFamily="34" charset="77"/>
              </a:rPr>
              <a:t>aut</a:t>
            </a:r>
            <a:r>
              <a:rPr lang="fr-FR" dirty="0">
                <a:latin typeface="Suisse Int'l Condensed Light" panose="020B0306000000000000" pitchFamily="34" charset="77"/>
              </a:rPr>
              <a:t> </a:t>
            </a:r>
            <a:r>
              <a:rPr lang="fr-FR" dirty="0" err="1">
                <a:latin typeface="Suisse Int'l Condensed Light" panose="020B0306000000000000" pitchFamily="34" charset="77"/>
              </a:rPr>
              <a:t>Theodiscam</a:t>
            </a:r>
            <a:r>
              <a:rPr lang="fr-FR" dirty="0">
                <a:latin typeface="Suisse Int'l Condensed Light" panose="020B0306000000000000" pitchFamily="34" charset="77"/>
              </a:rPr>
              <a:t>, quo </a:t>
            </a:r>
            <a:r>
              <a:rPr lang="fr-FR" dirty="0" err="1">
                <a:latin typeface="Suisse Int'l Condensed Light" panose="020B0306000000000000" pitchFamily="34" charset="77"/>
              </a:rPr>
              <a:t>facilius</a:t>
            </a:r>
            <a:r>
              <a:rPr lang="fr-FR" dirty="0">
                <a:latin typeface="Suisse Int'l Condensed Light" panose="020B0306000000000000" pitchFamily="34" charset="77"/>
              </a:rPr>
              <a:t> </a:t>
            </a:r>
            <a:r>
              <a:rPr lang="fr-FR" dirty="0" err="1">
                <a:latin typeface="Suisse Int'l Condensed Light" panose="020B0306000000000000" pitchFamily="34" charset="77"/>
              </a:rPr>
              <a:t>cuncti</a:t>
            </a:r>
            <a:r>
              <a:rPr lang="fr-FR" dirty="0">
                <a:latin typeface="Suisse Int'l Condensed Light" panose="020B0306000000000000" pitchFamily="34" charset="77"/>
              </a:rPr>
              <a:t> </a:t>
            </a:r>
            <a:r>
              <a:rPr lang="fr-FR" dirty="0" err="1">
                <a:latin typeface="Suisse Int'l Condensed Light" panose="020B0306000000000000" pitchFamily="34" charset="77"/>
              </a:rPr>
              <a:t>possint</a:t>
            </a:r>
            <a:r>
              <a:rPr lang="fr-FR" dirty="0">
                <a:latin typeface="Suisse Int'l Condensed Light" panose="020B0306000000000000" pitchFamily="34" charset="77"/>
              </a:rPr>
              <a:t> </a:t>
            </a:r>
            <a:r>
              <a:rPr lang="fr-FR" dirty="0" err="1">
                <a:latin typeface="Suisse Int'l Condensed Light" panose="020B0306000000000000" pitchFamily="34" charset="77"/>
              </a:rPr>
              <a:t>intellegere</a:t>
            </a:r>
            <a:r>
              <a:rPr lang="fr-FR" dirty="0">
                <a:latin typeface="Suisse Int'l Condensed Light" panose="020B0306000000000000" pitchFamily="34" charset="77"/>
              </a:rPr>
              <a:t> </a:t>
            </a:r>
            <a:r>
              <a:rPr lang="fr-FR" dirty="0" err="1">
                <a:latin typeface="Suisse Int'l Condensed Light" panose="020B0306000000000000" pitchFamily="34" charset="77"/>
              </a:rPr>
              <a:t>quae</a:t>
            </a:r>
            <a:r>
              <a:rPr lang="fr-FR" dirty="0">
                <a:latin typeface="Suisse Int'l Condensed Light" panose="020B0306000000000000" pitchFamily="34" charset="77"/>
              </a:rPr>
              <a:t> </a:t>
            </a:r>
            <a:r>
              <a:rPr lang="fr-FR" dirty="0" err="1">
                <a:latin typeface="Suisse Int'l Condensed Light" panose="020B0306000000000000" pitchFamily="34" charset="77"/>
              </a:rPr>
              <a:t>dicuntur</a:t>
            </a:r>
            <a:r>
              <a:rPr lang="fr-FR" dirty="0">
                <a:latin typeface="Suisse Int'l Condensed Light" panose="020B0306000000000000" pitchFamily="34" charset="77"/>
              </a:rPr>
              <a:t> »</a:t>
            </a:r>
            <a:endParaRPr lang="fr-CH" sz="4800" dirty="0">
              <a:latin typeface="Suisse Int'l Condensed Light" panose="020B0306000000000000" pitchFamily="34" charset="77"/>
            </a:endParaRPr>
          </a:p>
          <a:p>
            <a:pPr marL="0" indent="0" algn="just">
              <a:lnSpc>
                <a:spcPct val="100000"/>
              </a:lnSpc>
              <a:buNone/>
            </a:pPr>
            <a:endParaRPr lang="fr-FR" dirty="0">
              <a:latin typeface="Suisse Int'l Condensed Light" panose="020B0306000000000000" pitchFamily="34" charset="77"/>
            </a:endParaRPr>
          </a:p>
          <a:p>
            <a:pPr marL="0" indent="0" algn="just">
              <a:lnSpc>
                <a:spcPct val="100000"/>
              </a:lnSpc>
              <a:buNone/>
            </a:pPr>
            <a:endParaRPr lang="fr-FR" dirty="0">
              <a:latin typeface="Suisse Int'l Condensed Light" panose="020B0306000000000000" pitchFamily="34" charset="77"/>
            </a:endParaRPr>
          </a:p>
          <a:p>
            <a:pPr marL="0" indent="0" algn="just">
              <a:lnSpc>
                <a:spcPct val="100000"/>
              </a:lnSpc>
              <a:buNone/>
            </a:pPr>
            <a:endParaRPr lang="fr-FR" dirty="0">
              <a:latin typeface="Suisse Int'l Condensed Light" panose="020B0306000000000000" pitchFamily="34" charset="77"/>
            </a:endParaRPr>
          </a:p>
          <a:p>
            <a:pPr marL="0" indent="0" algn="just">
              <a:lnSpc>
                <a:spcPct val="100000"/>
              </a:lnSpc>
              <a:buNone/>
            </a:pPr>
            <a:endParaRPr lang="fr-FR" dirty="0">
              <a:latin typeface="Suisse Int'l Condensed Light" panose="020B0306000000000000" pitchFamily="34" charset="77"/>
            </a:endParaRPr>
          </a:p>
          <a:p>
            <a:pPr marL="0" indent="0" algn="just">
              <a:lnSpc>
                <a:spcPct val="100000"/>
              </a:lnSpc>
              <a:buNone/>
            </a:pPr>
            <a:r>
              <a:rPr lang="fr-FR" dirty="0">
                <a:latin typeface="Suisse Int'l Condensed Light" panose="020B0306000000000000" pitchFamily="34" charset="77"/>
              </a:rPr>
              <a:t>… et que chacun s’efforce de traduire clairement </a:t>
            </a:r>
            <a:r>
              <a:rPr lang="fr-FR" dirty="0" err="1">
                <a:latin typeface="Suisse Int'l Condensed Light" panose="020B0306000000000000" pitchFamily="34" charset="77"/>
              </a:rPr>
              <a:t>cesdites</a:t>
            </a:r>
            <a:r>
              <a:rPr lang="fr-FR" dirty="0">
                <a:latin typeface="Suisse Int'l Condensed Light" panose="020B0306000000000000" pitchFamily="34" charset="77"/>
              </a:rPr>
              <a:t> homélies en langue romane rustique ou en tudesque, afin que tous puissent plus facilement comprendre ce qui est dit.</a:t>
            </a:r>
            <a:endParaRPr lang="fr-CH" sz="4800" dirty="0">
              <a:latin typeface="Suisse Int'l Condensed Light" panose="020B0306000000000000" pitchFamily="34" charset="77"/>
            </a:endParaRPr>
          </a:p>
        </p:txBody>
      </p:sp>
    </p:spTree>
    <p:extLst>
      <p:ext uri="{BB962C8B-B14F-4D97-AF65-F5344CB8AC3E}">
        <p14:creationId xmlns:p14="http://schemas.microsoft.com/office/powerpoint/2010/main" val="150362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842 : Serment de Strasbourg</a:t>
            </a: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numCol="2" spcCol="360000">
            <a:normAutofit lnSpcReduction="10000"/>
          </a:bodyPr>
          <a:lstStyle/>
          <a:p>
            <a:pPr marL="0" indent="0" algn="just">
              <a:lnSpc>
                <a:spcPct val="100000"/>
              </a:lnSpc>
              <a:buNone/>
            </a:pPr>
            <a:r>
              <a:rPr lang="fr-FR" dirty="0">
                <a:latin typeface="Suisse Int'l Condensed Light" panose="020B0306000000000000" pitchFamily="34" charset="77"/>
              </a:rPr>
              <a:t>Pro Deo </a:t>
            </a:r>
            <a:r>
              <a:rPr lang="fr-FR" dirty="0" err="1">
                <a:latin typeface="Suisse Int'l Condensed Light" panose="020B0306000000000000" pitchFamily="34" charset="77"/>
              </a:rPr>
              <a:t>amur</a:t>
            </a:r>
            <a:r>
              <a:rPr lang="fr-FR" dirty="0">
                <a:latin typeface="Suisse Int'l Condensed Light" panose="020B0306000000000000" pitchFamily="34" charset="77"/>
              </a:rPr>
              <a:t> et pro </a:t>
            </a:r>
            <a:r>
              <a:rPr lang="fr-FR" dirty="0" err="1">
                <a:latin typeface="Suisse Int'l Condensed Light" panose="020B0306000000000000" pitchFamily="34" charset="77"/>
              </a:rPr>
              <a:t>christian</a:t>
            </a:r>
            <a:r>
              <a:rPr lang="fr-FR" dirty="0">
                <a:latin typeface="Suisse Int'l Condensed Light" panose="020B0306000000000000" pitchFamily="34" charset="77"/>
              </a:rPr>
              <a:t> </a:t>
            </a:r>
            <a:r>
              <a:rPr lang="fr-FR" dirty="0" err="1">
                <a:latin typeface="Suisse Int'l Condensed Light" panose="020B0306000000000000" pitchFamily="34" charset="77"/>
              </a:rPr>
              <a:t>poblo</a:t>
            </a:r>
            <a:r>
              <a:rPr lang="fr-FR" dirty="0">
                <a:latin typeface="Suisse Int'l Condensed Light" panose="020B0306000000000000" pitchFamily="34" charset="77"/>
              </a:rPr>
              <a:t> et </a:t>
            </a:r>
            <a:r>
              <a:rPr lang="fr-FR" dirty="0" err="1">
                <a:latin typeface="Suisse Int'l Condensed Light" panose="020B0306000000000000" pitchFamily="34" charset="77"/>
              </a:rPr>
              <a:t>nostro</a:t>
            </a:r>
            <a:r>
              <a:rPr lang="fr-FR" dirty="0">
                <a:latin typeface="Suisse Int'l Condensed Light" panose="020B0306000000000000" pitchFamily="34" charset="77"/>
              </a:rPr>
              <a:t> commun </a:t>
            </a:r>
            <a:r>
              <a:rPr lang="fr-FR" dirty="0" err="1">
                <a:latin typeface="Suisse Int'l Condensed Light" panose="020B0306000000000000" pitchFamily="34" charset="77"/>
              </a:rPr>
              <a:t>salvament</a:t>
            </a:r>
            <a:r>
              <a:rPr lang="fr-FR" dirty="0">
                <a:latin typeface="Suisse Int'l Condensed Light" panose="020B0306000000000000" pitchFamily="34" charset="77"/>
              </a:rPr>
              <a:t>, d'</a:t>
            </a:r>
            <a:r>
              <a:rPr lang="fr-FR" dirty="0" err="1">
                <a:latin typeface="Suisse Int'l Condensed Light" panose="020B0306000000000000" pitchFamily="34" charset="77"/>
              </a:rPr>
              <a:t>ist</a:t>
            </a:r>
            <a:r>
              <a:rPr lang="fr-FR" dirty="0">
                <a:latin typeface="Suisse Int'l Condensed Light" panose="020B0306000000000000" pitchFamily="34" charset="77"/>
              </a:rPr>
              <a:t> di en avant, in quant Deus </a:t>
            </a:r>
            <a:r>
              <a:rPr lang="fr-FR" dirty="0" err="1">
                <a:latin typeface="Suisse Int'l Condensed Light" panose="020B0306000000000000" pitchFamily="34" charset="77"/>
              </a:rPr>
              <a:t>savir</a:t>
            </a:r>
            <a:r>
              <a:rPr lang="fr-FR" dirty="0">
                <a:latin typeface="Suisse Int'l Condensed Light" panose="020B0306000000000000" pitchFamily="34" charset="77"/>
              </a:rPr>
              <a:t> et </a:t>
            </a:r>
            <a:r>
              <a:rPr lang="fr-FR" dirty="0" err="1">
                <a:latin typeface="Suisse Int'l Condensed Light" panose="020B0306000000000000" pitchFamily="34" charset="77"/>
              </a:rPr>
              <a:t>podir</a:t>
            </a:r>
            <a:r>
              <a:rPr lang="fr-FR" dirty="0">
                <a:latin typeface="Suisse Int'l Condensed Light" panose="020B0306000000000000" pitchFamily="34" charset="77"/>
              </a:rPr>
              <a:t> me </a:t>
            </a:r>
            <a:r>
              <a:rPr lang="fr-FR" dirty="0" err="1">
                <a:latin typeface="Suisse Int'l Condensed Light" panose="020B0306000000000000" pitchFamily="34" charset="77"/>
              </a:rPr>
              <a:t>dunat</a:t>
            </a:r>
            <a:r>
              <a:rPr lang="fr-FR" dirty="0">
                <a:latin typeface="Suisse Int'l Condensed Light" panose="020B0306000000000000" pitchFamily="34" charset="77"/>
              </a:rPr>
              <a:t>, si </a:t>
            </a:r>
            <a:r>
              <a:rPr lang="fr-FR" dirty="0" err="1">
                <a:latin typeface="Suisse Int'l Condensed Light" panose="020B0306000000000000" pitchFamily="34" charset="77"/>
              </a:rPr>
              <a:t>salvarai</a:t>
            </a:r>
            <a:r>
              <a:rPr lang="fr-FR" dirty="0">
                <a:latin typeface="Suisse Int'l Condensed Light" panose="020B0306000000000000" pitchFamily="34" charset="77"/>
              </a:rPr>
              <a:t> </a:t>
            </a:r>
            <a:r>
              <a:rPr lang="fr-FR" dirty="0" err="1">
                <a:latin typeface="Suisse Int'l Condensed Light" panose="020B0306000000000000" pitchFamily="34" charset="77"/>
              </a:rPr>
              <a:t>eo</a:t>
            </a:r>
            <a:r>
              <a:rPr lang="fr-FR" dirty="0">
                <a:latin typeface="Suisse Int'l Condensed Light" panose="020B0306000000000000" pitchFamily="34" charset="77"/>
              </a:rPr>
              <a:t> </a:t>
            </a:r>
            <a:r>
              <a:rPr lang="fr-FR" dirty="0" err="1">
                <a:latin typeface="Suisse Int'l Condensed Light" panose="020B0306000000000000" pitchFamily="34" charset="77"/>
              </a:rPr>
              <a:t>cist</a:t>
            </a:r>
            <a:r>
              <a:rPr lang="fr-FR" dirty="0">
                <a:latin typeface="Suisse Int'l Condensed Light" panose="020B0306000000000000" pitchFamily="34" charset="77"/>
              </a:rPr>
              <a:t> </a:t>
            </a:r>
            <a:r>
              <a:rPr lang="fr-FR" dirty="0" err="1">
                <a:latin typeface="Suisse Int'l Condensed Light" panose="020B0306000000000000" pitchFamily="34" charset="77"/>
              </a:rPr>
              <a:t>meon</a:t>
            </a:r>
            <a:r>
              <a:rPr lang="fr-FR" dirty="0">
                <a:latin typeface="Suisse Int'l Condensed Light" panose="020B0306000000000000" pitchFamily="34" charset="77"/>
              </a:rPr>
              <a:t> </a:t>
            </a:r>
            <a:r>
              <a:rPr lang="fr-FR" dirty="0" err="1">
                <a:latin typeface="Suisse Int'l Condensed Light" panose="020B0306000000000000" pitchFamily="34" charset="77"/>
              </a:rPr>
              <a:t>fradre</a:t>
            </a:r>
            <a:r>
              <a:rPr lang="fr-FR" dirty="0">
                <a:latin typeface="Suisse Int'l Condensed Light" panose="020B0306000000000000" pitchFamily="34" charset="77"/>
              </a:rPr>
              <a:t> </a:t>
            </a:r>
            <a:r>
              <a:rPr lang="fr-FR" dirty="0" err="1">
                <a:latin typeface="Suisse Int'l Condensed Light" panose="020B0306000000000000" pitchFamily="34" charset="77"/>
              </a:rPr>
              <a:t>Karlo</a:t>
            </a:r>
            <a:r>
              <a:rPr lang="fr-FR" dirty="0">
                <a:latin typeface="Suisse Int'l Condensed Light" panose="020B0306000000000000" pitchFamily="34" charset="77"/>
              </a:rPr>
              <a:t> et in </a:t>
            </a:r>
            <a:r>
              <a:rPr lang="fr-FR" dirty="0" err="1">
                <a:latin typeface="Suisse Int'l Condensed Light" panose="020B0306000000000000" pitchFamily="34" charset="77"/>
              </a:rPr>
              <a:t>aiudha</a:t>
            </a:r>
            <a:r>
              <a:rPr lang="fr-FR" dirty="0">
                <a:latin typeface="Suisse Int'l Condensed Light" panose="020B0306000000000000" pitchFamily="34" charset="77"/>
              </a:rPr>
              <a:t> et in </a:t>
            </a:r>
            <a:r>
              <a:rPr lang="fr-FR" dirty="0" err="1">
                <a:latin typeface="Suisse Int'l Condensed Light" panose="020B0306000000000000" pitchFamily="34" charset="77"/>
              </a:rPr>
              <a:t>cadhuna</a:t>
            </a:r>
            <a:r>
              <a:rPr lang="fr-FR" dirty="0">
                <a:latin typeface="Suisse Int'l Condensed Light" panose="020B0306000000000000" pitchFamily="34" charset="77"/>
              </a:rPr>
              <a:t> </a:t>
            </a:r>
            <a:r>
              <a:rPr lang="fr-FR" dirty="0" err="1">
                <a:latin typeface="Suisse Int'l Condensed Light" panose="020B0306000000000000" pitchFamily="34" charset="77"/>
              </a:rPr>
              <a:t>cosa</a:t>
            </a:r>
            <a:r>
              <a:rPr lang="fr-FR" dirty="0">
                <a:latin typeface="Suisse Int'l Condensed Light" panose="020B0306000000000000" pitchFamily="34" charset="77"/>
              </a:rPr>
              <a:t>, si cum om per </a:t>
            </a:r>
            <a:r>
              <a:rPr lang="fr-FR" dirty="0" err="1">
                <a:latin typeface="Suisse Int'l Condensed Light" panose="020B0306000000000000" pitchFamily="34" charset="77"/>
              </a:rPr>
              <a:t>dreit</a:t>
            </a:r>
            <a:r>
              <a:rPr lang="fr-FR" dirty="0">
                <a:latin typeface="Suisse Int'l Condensed Light" panose="020B0306000000000000" pitchFamily="34" charset="77"/>
              </a:rPr>
              <a:t> son </a:t>
            </a:r>
            <a:r>
              <a:rPr lang="fr-FR" dirty="0" err="1">
                <a:latin typeface="Suisse Int'l Condensed Light" panose="020B0306000000000000" pitchFamily="34" charset="77"/>
              </a:rPr>
              <a:t>fradra</a:t>
            </a:r>
            <a:r>
              <a:rPr lang="fr-FR" dirty="0">
                <a:latin typeface="Suisse Int'l Condensed Light" panose="020B0306000000000000" pitchFamily="34" charset="77"/>
              </a:rPr>
              <a:t> </a:t>
            </a:r>
            <a:r>
              <a:rPr lang="fr-FR" dirty="0" err="1">
                <a:latin typeface="Suisse Int'l Condensed Light" panose="020B0306000000000000" pitchFamily="34" charset="77"/>
              </a:rPr>
              <a:t>salvar</a:t>
            </a:r>
            <a:r>
              <a:rPr lang="fr-FR" dirty="0">
                <a:latin typeface="Suisse Int'l Condensed Light" panose="020B0306000000000000" pitchFamily="34" charset="77"/>
              </a:rPr>
              <a:t> </a:t>
            </a:r>
            <a:r>
              <a:rPr lang="fr-FR" dirty="0" err="1">
                <a:latin typeface="Suisse Int'l Condensed Light" panose="020B0306000000000000" pitchFamily="34" charset="77"/>
              </a:rPr>
              <a:t>dift</a:t>
            </a:r>
            <a:r>
              <a:rPr lang="fr-FR" dirty="0">
                <a:latin typeface="Suisse Int'l Condensed Light" panose="020B0306000000000000" pitchFamily="34" charset="77"/>
              </a:rPr>
              <a:t>, in o quid il mi </a:t>
            </a:r>
            <a:r>
              <a:rPr lang="fr-FR" dirty="0" err="1">
                <a:latin typeface="Suisse Int'l Condensed Light" panose="020B0306000000000000" pitchFamily="34" charset="77"/>
              </a:rPr>
              <a:t>altresi</a:t>
            </a:r>
            <a:r>
              <a:rPr lang="fr-FR" dirty="0">
                <a:latin typeface="Suisse Int'l Condensed Light" panose="020B0306000000000000" pitchFamily="34" charset="77"/>
              </a:rPr>
              <a:t> </a:t>
            </a:r>
            <a:r>
              <a:rPr lang="fr-FR" dirty="0" err="1">
                <a:latin typeface="Suisse Int'l Condensed Light" panose="020B0306000000000000" pitchFamily="34" charset="77"/>
              </a:rPr>
              <a:t>fazet</a:t>
            </a:r>
            <a:r>
              <a:rPr lang="fr-FR" dirty="0">
                <a:latin typeface="Suisse Int'l Condensed Light" panose="020B0306000000000000" pitchFamily="34" charset="77"/>
              </a:rPr>
              <a:t>, et ab </a:t>
            </a:r>
            <a:r>
              <a:rPr lang="fr-FR" dirty="0" err="1">
                <a:latin typeface="Suisse Int'l Condensed Light" panose="020B0306000000000000" pitchFamily="34" charset="77"/>
              </a:rPr>
              <a:t>Ludher</a:t>
            </a:r>
            <a:r>
              <a:rPr lang="fr-FR" dirty="0">
                <a:latin typeface="Suisse Int'l Condensed Light" panose="020B0306000000000000" pitchFamily="34" charset="77"/>
              </a:rPr>
              <a:t> nul plaid </a:t>
            </a:r>
            <a:r>
              <a:rPr lang="fr-FR" dirty="0" err="1">
                <a:latin typeface="Suisse Int'l Condensed Light" panose="020B0306000000000000" pitchFamily="34" charset="77"/>
              </a:rPr>
              <a:t>nunquam</a:t>
            </a:r>
            <a:r>
              <a:rPr lang="fr-FR" dirty="0">
                <a:latin typeface="Suisse Int'l Condensed Light" panose="020B0306000000000000" pitchFamily="34" charset="77"/>
              </a:rPr>
              <a:t> </a:t>
            </a:r>
            <a:r>
              <a:rPr lang="fr-FR" dirty="0" err="1">
                <a:latin typeface="Suisse Int'l Condensed Light" panose="020B0306000000000000" pitchFamily="34" charset="77"/>
              </a:rPr>
              <a:t>prindrai</a:t>
            </a:r>
            <a:r>
              <a:rPr lang="fr-FR" dirty="0">
                <a:latin typeface="Suisse Int'l Condensed Light" panose="020B0306000000000000" pitchFamily="34" charset="77"/>
              </a:rPr>
              <a:t>, qui </a:t>
            </a:r>
            <a:r>
              <a:rPr lang="fr-FR" dirty="0" err="1">
                <a:latin typeface="Suisse Int'l Condensed Light" panose="020B0306000000000000" pitchFamily="34" charset="77"/>
              </a:rPr>
              <a:t>meon</a:t>
            </a:r>
            <a:r>
              <a:rPr lang="fr-FR" dirty="0">
                <a:latin typeface="Suisse Int'l Condensed Light" panose="020B0306000000000000" pitchFamily="34" charset="77"/>
              </a:rPr>
              <a:t> vol </a:t>
            </a:r>
            <a:r>
              <a:rPr lang="fr-FR" dirty="0" err="1">
                <a:latin typeface="Suisse Int'l Condensed Light" panose="020B0306000000000000" pitchFamily="34" charset="77"/>
              </a:rPr>
              <a:t>cist</a:t>
            </a:r>
            <a:r>
              <a:rPr lang="fr-FR" dirty="0">
                <a:latin typeface="Suisse Int'l Condensed Light" panose="020B0306000000000000" pitchFamily="34" charset="77"/>
              </a:rPr>
              <a:t> </a:t>
            </a:r>
            <a:r>
              <a:rPr lang="fr-FR" dirty="0" err="1">
                <a:latin typeface="Suisse Int'l Condensed Light" panose="020B0306000000000000" pitchFamily="34" charset="77"/>
              </a:rPr>
              <a:t>meon</a:t>
            </a:r>
            <a:r>
              <a:rPr lang="fr-FR" dirty="0">
                <a:latin typeface="Suisse Int'l Condensed Light" panose="020B0306000000000000" pitchFamily="34" charset="77"/>
              </a:rPr>
              <a:t> </a:t>
            </a:r>
            <a:r>
              <a:rPr lang="fr-FR" dirty="0" err="1">
                <a:latin typeface="Suisse Int'l Condensed Light" panose="020B0306000000000000" pitchFamily="34" charset="77"/>
              </a:rPr>
              <a:t>fradre</a:t>
            </a:r>
            <a:r>
              <a:rPr lang="fr-FR" dirty="0">
                <a:latin typeface="Suisse Int'l Condensed Light" panose="020B0306000000000000" pitchFamily="34" charset="77"/>
              </a:rPr>
              <a:t> </a:t>
            </a:r>
            <a:r>
              <a:rPr lang="fr-FR" dirty="0" err="1">
                <a:latin typeface="Suisse Int'l Condensed Light" panose="020B0306000000000000" pitchFamily="34" charset="77"/>
              </a:rPr>
              <a:t>Karle</a:t>
            </a:r>
            <a:r>
              <a:rPr lang="fr-FR" dirty="0">
                <a:latin typeface="Suisse Int'l Condensed Light" panose="020B0306000000000000" pitchFamily="34" charset="77"/>
              </a:rPr>
              <a:t> in </a:t>
            </a:r>
            <a:r>
              <a:rPr lang="fr-FR" dirty="0" err="1">
                <a:latin typeface="Suisse Int'l Condensed Light" panose="020B0306000000000000" pitchFamily="34" charset="77"/>
              </a:rPr>
              <a:t>damno</a:t>
            </a:r>
            <a:r>
              <a:rPr lang="fr-FR" dirty="0">
                <a:latin typeface="Suisse Int'l Condensed Light" panose="020B0306000000000000" pitchFamily="34" charset="77"/>
              </a:rPr>
              <a:t> </a:t>
            </a:r>
            <a:r>
              <a:rPr lang="fr-FR" dirty="0" err="1">
                <a:latin typeface="Suisse Int'l Condensed Light" panose="020B0306000000000000" pitchFamily="34" charset="77"/>
              </a:rPr>
              <a:t>sit</a:t>
            </a:r>
            <a:r>
              <a:rPr lang="fr-FR" dirty="0">
                <a:latin typeface="Suisse Int'l Condensed Light" panose="020B0306000000000000" pitchFamily="34" charset="77"/>
              </a:rPr>
              <a:t>.</a:t>
            </a:r>
            <a:endParaRPr lang="fr-CH" dirty="0">
              <a:latin typeface="Suisse Int'l Condensed Light" panose="020B0306000000000000" pitchFamily="34" charset="77"/>
            </a:endParaRPr>
          </a:p>
          <a:p>
            <a:pPr marL="0" indent="0" algn="just">
              <a:lnSpc>
                <a:spcPct val="100000"/>
              </a:lnSpc>
              <a:buNone/>
            </a:pPr>
            <a:endParaRPr lang="fr-FR" dirty="0">
              <a:latin typeface="Suisse Int'l Condensed Light" panose="020B0306000000000000" pitchFamily="34" charset="77"/>
            </a:endParaRPr>
          </a:p>
          <a:p>
            <a:pPr marL="0" indent="0" algn="just">
              <a:lnSpc>
                <a:spcPct val="100000"/>
              </a:lnSpc>
              <a:buNone/>
            </a:pPr>
            <a:endParaRPr lang="fr-FR" dirty="0">
              <a:latin typeface="Suisse Int'l Condensed Light" panose="020B0306000000000000" pitchFamily="34" charset="77"/>
            </a:endParaRPr>
          </a:p>
          <a:p>
            <a:pPr marL="0" indent="0" algn="just">
              <a:lnSpc>
                <a:spcPct val="100000"/>
              </a:lnSpc>
              <a:buNone/>
            </a:pPr>
            <a:r>
              <a:rPr lang="fr-FR" dirty="0">
                <a:latin typeface="Suisse Int'l Condensed Light" panose="020B0306000000000000" pitchFamily="34" charset="77"/>
              </a:rPr>
              <a:t>Pour l'amour de Dieu et pour le peuple chrétien et notre salut commun, à partir d'aujourd'hui, autant que Dieu me donnera savoir et pouvoir, je secourrai ce mien frère Charles par mon aide et en toute chose, comme on doit secourir son frère, selon l'équité, à condition qu'il fasse de même pour moi, et je ne tiendrai jamais avec Lothaire aucun plaid qui, de ma volonté, puisse être dommageable à mon frère Charles.</a:t>
            </a:r>
            <a:endParaRPr lang="fr-CH" dirty="0">
              <a:latin typeface="Suisse Int'l Condensed Light" panose="020B0306000000000000" pitchFamily="34" charset="77"/>
            </a:endParaRPr>
          </a:p>
        </p:txBody>
      </p:sp>
    </p:spTree>
    <p:extLst>
      <p:ext uri="{BB962C8B-B14F-4D97-AF65-F5344CB8AC3E}">
        <p14:creationId xmlns:p14="http://schemas.microsoft.com/office/powerpoint/2010/main" val="247851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B9BF-2B63-8A44-AD64-149CFB61E12B}"/>
              </a:ext>
            </a:extLst>
          </p:cNvPr>
          <p:cNvSpPr>
            <a:spLocks noGrp="1"/>
          </p:cNvSpPr>
          <p:nvPr>
            <p:ph type="title"/>
          </p:nvPr>
        </p:nvSpPr>
        <p:spPr>
          <a:xfrm>
            <a:off x="838200" y="693565"/>
            <a:ext cx="10515600" cy="720000"/>
          </a:xfrm>
        </p:spPr>
        <p:txBody>
          <a:bodyPr>
            <a:noAutofit/>
          </a:bodyPr>
          <a:lstStyle/>
          <a:p>
            <a:r>
              <a:rPr lang="fr-FR" sz="4000" dirty="0">
                <a:latin typeface="Suisse Int'l" panose="020B0804000000000000" pitchFamily="34" charset="77"/>
              </a:rPr>
              <a:t>880 : Le Cantilène de Sainte Eulalie</a:t>
            </a:r>
          </a:p>
        </p:txBody>
      </p:sp>
      <p:sp>
        <p:nvSpPr>
          <p:cNvPr id="3" name="Espace réservé du contenu 2">
            <a:extLst>
              <a:ext uri="{FF2B5EF4-FFF2-40B4-BE49-F238E27FC236}">
                <a16:creationId xmlns:a16="http://schemas.microsoft.com/office/drawing/2014/main" id="{8766C437-1C93-294B-9FC8-AF4DBEEE9A53}"/>
              </a:ext>
            </a:extLst>
          </p:cNvPr>
          <p:cNvSpPr>
            <a:spLocks noGrp="1"/>
          </p:cNvSpPr>
          <p:nvPr>
            <p:ph idx="1"/>
          </p:nvPr>
        </p:nvSpPr>
        <p:spPr>
          <a:xfrm>
            <a:off x="838200" y="1424230"/>
            <a:ext cx="10515600" cy="4841634"/>
          </a:xfrm>
        </p:spPr>
        <p:txBody>
          <a:bodyPr numCol="2" spcCol="360000">
            <a:normAutofit fontScale="70000" lnSpcReduction="20000"/>
          </a:bodyPr>
          <a:lstStyle/>
          <a:p>
            <a:pPr marL="0" indent="0" algn="just">
              <a:lnSpc>
                <a:spcPct val="120000"/>
              </a:lnSpc>
              <a:spcBef>
                <a:spcPts val="0"/>
              </a:spcBef>
              <a:buNone/>
            </a:pPr>
            <a:r>
              <a:rPr lang="fr-CH" dirty="0" err="1">
                <a:latin typeface="Suisse Int'l Condensed Light" panose="020B0306000000000000" pitchFamily="34" charset="77"/>
                <a:cs typeface="Suisse Int'l Thin" panose="020B0204000000000000" pitchFamily="34" charset="-78"/>
              </a:rPr>
              <a:t>Buona</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pulcella</a:t>
            </a:r>
            <a:r>
              <a:rPr lang="fr-CH" dirty="0">
                <a:latin typeface="Suisse Int'l Condensed Light" panose="020B0306000000000000" pitchFamily="34" charset="77"/>
                <a:cs typeface="Suisse Int'l Thin" panose="020B0204000000000000" pitchFamily="34" charset="-78"/>
              </a:rPr>
              <a:t> fut </a:t>
            </a:r>
            <a:r>
              <a:rPr lang="fr-CH" dirty="0" err="1">
                <a:latin typeface="Suisse Int'l Condensed Light" panose="020B0306000000000000" pitchFamily="34" charset="77"/>
                <a:cs typeface="Suisse Int'l Thin" panose="020B0204000000000000" pitchFamily="34" charset="-78"/>
              </a:rPr>
              <a:t>Eulalia</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Bel </a:t>
            </a:r>
            <a:r>
              <a:rPr lang="fr-CH" dirty="0" err="1">
                <a:latin typeface="Suisse Int'l Condensed Light" panose="020B0306000000000000" pitchFamily="34" charset="77"/>
                <a:cs typeface="Suisse Int'l Thin" panose="020B0204000000000000" pitchFamily="34" charset="-78"/>
              </a:rPr>
              <a:t>auret</a:t>
            </a:r>
            <a:r>
              <a:rPr lang="fr-CH" dirty="0">
                <a:latin typeface="Suisse Int'l Condensed Light" panose="020B0306000000000000" pitchFamily="34" charset="77"/>
                <a:cs typeface="Suisse Int'l Thin" panose="020B0204000000000000" pitchFamily="34" charset="-78"/>
              </a:rPr>
              <a:t> corps, </a:t>
            </a:r>
            <a:r>
              <a:rPr lang="fr-CH" dirty="0" err="1">
                <a:latin typeface="Suisse Int'l Condensed Light" panose="020B0306000000000000" pitchFamily="34" charset="77"/>
                <a:cs typeface="Suisse Int'l Thin" panose="020B0204000000000000" pitchFamily="34" charset="-78"/>
              </a:rPr>
              <a:t>bellezour</a:t>
            </a:r>
            <a:r>
              <a:rPr lang="fr-CH" dirty="0">
                <a:latin typeface="Suisse Int'l Condensed Light" panose="020B0306000000000000" pitchFamily="34" charset="77"/>
                <a:cs typeface="Suisse Int'l Thin" panose="020B0204000000000000" pitchFamily="34" charset="-78"/>
              </a:rPr>
              <a:t> anima.</a:t>
            </a:r>
          </a:p>
          <a:p>
            <a:pPr marL="0" indent="0" algn="just">
              <a:lnSpc>
                <a:spcPct val="120000"/>
              </a:lnSpc>
              <a:spcBef>
                <a:spcPts val="0"/>
              </a:spcBef>
              <a:buNone/>
            </a:pPr>
            <a:r>
              <a:rPr lang="fr-CH" dirty="0" err="1">
                <a:latin typeface="Suisse Int'l Condensed Light" panose="020B0306000000000000" pitchFamily="34" charset="77"/>
                <a:cs typeface="Suisse Int'l Thin" panose="020B0204000000000000" pitchFamily="34" charset="-78"/>
              </a:rPr>
              <a:t>Voldrent</a:t>
            </a:r>
            <a:r>
              <a:rPr lang="fr-CH" dirty="0">
                <a:latin typeface="Suisse Int'l Condensed Light" panose="020B0306000000000000" pitchFamily="34" charset="77"/>
                <a:cs typeface="Suisse Int'l Thin" panose="020B0204000000000000" pitchFamily="34" charset="-78"/>
              </a:rPr>
              <a:t> la </a:t>
            </a:r>
            <a:r>
              <a:rPr lang="fr-CH" dirty="0" err="1">
                <a:latin typeface="Suisse Int'l Condensed Light" panose="020B0306000000000000" pitchFamily="34" charset="77"/>
                <a:cs typeface="Suisse Int'l Thin" panose="020B0204000000000000" pitchFamily="34" charset="-78"/>
              </a:rPr>
              <a:t>ueintre</a:t>
            </a:r>
            <a:r>
              <a:rPr lang="fr-CH" dirty="0">
                <a:latin typeface="Suisse Int'l Condensed Light" panose="020B0306000000000000" pitchFamily="34" charset="77"/>
                <a:cs typeface="Suisse Int'l Thin" panose="020B0204000000000000" pitchFamily="34" charset="-78"/>
              </a:rPr>
              <a:t> li Deo </a:t>
            </a:r>
            <a:r>
              <a:rPr lang="fr-CH" dirty="0" err="1">
                <a:latin typeface="Suisse Int'l Condensed Light" panose="020B0306000000000000" pitchFamily="34" charset="77"/>
                <a:cs typeface="Suisse Int'l Thin" panose="020B0204000000000000" pitchFamily="34" charset="-78"/>
              </a:rPr>
              <a:t>inimi</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Voldrent</a:t>
            </a:r>
            <a:r>
              <a:rPr lang="fr-CH" dirty="0">
                <a:latin typeface="Suisse Int'l Condensed Light" panose="020B0306000000000000" pitchFamily="34" charset="77"/>
                <a:cs typeface="Suisse Int'l Thin" panose="020B0204000000000000" pitchFamily="34" charset="-78"/>
              </a:rPr>
              <a:t> la faire diaule </a:t>
            </a:r>
            <a:r>
              <a:rPr lang="fr-CH" dirty="0" err="1">
                <a:latin typeface="Suisse Int'l Condensed Light" panose="020B0306000000000000" pitchFamily="34" charset="77"/>
                <a:cs typeface="Suisse Int'l Thin" panose="020B0204000000000000" pitchFamily="34" charset="-78"/>
              </a:rPr>
              <a:t>seruir</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Elle </a:t>
            </a:r>
            <a:r>
              <a:rPr lang="fr-CH" dirty="0" err="1">
                <a:latin typeface="Suisse Int'l Condensed Light" panose="020B0306000000000000" pitchFamily="34" charset="77"/>
                <a:cs typeface="Suisse Int'l Thin" panose="020B0204000000000000" pitchFamily="34" charset="-78"/>
              </a:rPr>
              <a:t>nont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eskoltet</a:t>
            </a:r>
            <a:r>
              <a:rPr lang="fr-CH" dirty="0">
                <a:latin typeface="Suisse Int'l Condensed Light" panose="020B0306000000000000" pitchFamily="34" charset="77"/>
                <a:cs typeface="Suisse Int'l Thin" panose="020B0204000000000000" pitchFamily="34" charset="-78"/>
              </a:rPr>
              <a:t> les </a:t>
            </a:r>
            <a:r>
              <a:rPr lang="fr-CH" dirty="0" err="1">
                <a:latin typeface="Suisse Int'l Condensed Light" panose="020B0306000000000000" pitchFamily="34" charset="77"/>
                <a:cs typeface="Suisse Int'l Thin" panose="020B0204000000000000" pitchFamily="34" charset="-78"/>
              </a:rPr>
              <a:t>mals</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conselliers</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Quelle Deo </a:t>
            </a:r>
            <a:r>
              <a:rPr lang="fr-CH" dirty="0" err="1">
                <a:latin typeface="Suisse Int'l Condensed Light" panose="020B0306000000000000" pitchFamily="34" charset="77"/>
                <a:cs typeface="Suisse Int'l Thin" panose="020B0204000000000000" pitchFamily="34" charset="-78"/>
              </a:rPr>
              <a:t>raneiet</a:t>
            </a:r>
            <a:r>
              <a:rPr lang="fr-CH" dirty="0">
                <a:latin typeface="Suisse Int'l Condensed Light" panose="020B0306000000000000" pitchFamily="34" charset="77"/>
                <a:cs typeface="Suisse Int'l Thin" panose="020B0204000000000000" pitchFamily="34" charset="-78"/>
              </a:rPr>
              <a:t> chi </a:t>
            </a:r>
            <a:r>
              <a:rPr lang="fr-CH" dirty="0" err="1">
                <a:latin typeface="Suisse Int'l Condensed Light" panose="020B0306000000000000" pitchFamily="34" charset="77"/>
                <a:cs typeface="Suisse Int'l Thin" panose="020B0204000000000000" pitchFamily="34" charset="-78"/>
              </a:rPr>
              <a:t>maent</a:t>
            </a:r>
            <a:r>
              <a:rPr lang="fr-CH" dirty="0">
                <a:latin typeface="Suisse Int'l Condensed Light" panose="020B0306000000000000" pitchFamily="34" charset="77"/>
                <a:cs typeface="Suisse Int'l Thin" panose="020B0204000000000000" pitchFamily="34" charset="-78"/>
              </a:rPr>
              <a:t> sus en ciel,</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Ne </a:t>
            </a:r>
            <a:r>
              <a:rPr lang="fr-CH" dirty="0" err="1">
                <a:latin typeface="Suisse Int'l Condensed Light" panose="020B0306000000000000" pitchFamily="34" charset="77"/>
                <a:cs typeface="Suisse Int'l Thin" panose="020B0204000000000000" pitchFamily="34" charset="-78"/>
              </a:rPr>
              <a:t>por</a:t>
            </a:r>
            <a:r>
              <a:rPr lang="fr-CH" dirty="0">
                <a:latin typeface="Suisse Int'l Condensed Light" panose="020B0306000000000000" pitchFamily="34" charset="77"/>
                <a:cs typeface="Suisse Int'l Thin" panose="020B0204000000000000" pitchFamily="34" charset="-78"/>
              </a:rPr>
              <a:t> or </a:t>
            </a:r>
            <a:r>
              <a:rPr lang="fr-CH" dirty="0" err="1">
                <a:latin typeface="Suisse Int'l Condensed Light" panose="020B0306000000000000" pitchFamily="34" charset="77"/>
                <a:cs typeface="Suisse Int'l Thin" panose="020B0204000000000000" pitchFamily="34" charset="-78"/>
              </a:rPr>
              <a:t>ned</a:t>
            </a:r>
            <a:r>
              <a:rPr lang="fr-CH" dirty="0">
                <a:latin typeface="Suisse Int'l Condensed Light" panose="020B0306000000000000" pitchFamily="34" charset="77"/>
                <a:cs typeface="Suisse Int'l Thin" panose="020B0204000000000000" pitchFamily="34" charset="-78"/>
              </a:rPr>
              <a:t> argent ne </a:t>
            </a:r>
            <a:r>
              <a:rPr lang="fr-CH" dirty="0" err="1">
                <a:latin typeface="Suisse Int'l Condensed Light" panose="020B0306000000000000" pitchFamily="34" charset="77"/>
                <a:cs typeface="Suisse Int'l Thin" panose="020B0204000000000000" pitchFamily="34" charset="-78"/>
              </a:rPr>
              <a:t>paramenz</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Por</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manatce</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regiel</a:t>
            </a:r>
            <a:r>
              <a:rPr lang="fr-CH" dirty="0">
                <a:latin typeface="Suisse Int'l Condensed Light" panose="020B0306000000000000" pitchFamily="34" charset="77"/>
                <a:cs typeface="Suisse Int'l Thin" panose="020B0204000000000000" pitchFamily="34" charset="-78"/>
              </a:rPr>
              <a:t> ne </a:t>
            </a:r>
            <a:r>
              <a:rPr lang="fr-CH" dirty="0" err="1">
                <a:latin typeface="Suisse Int'l Condensed Light" panose="020B0306000000000000" pitchFamily="34" charset="77"/>
                <a:cs typeface="Suisse Int'l Thin" panose="020B0204000000000000" pitchFamily="34" charset="-78"/>
              </a:rPr>
              <a:t>preiement</a:t>
            </a:r>
            <a:r>
              <a:rPr lang="fr-CH" dirty="0">
                <a:latin typeface="Suisse Int'l Condensed Light" panose="020B0306000000000000" pitchFamily="34" charset="77"/>
                <a:cs typeface="Suisse Int'l Thin" panose="020B0204000000000000" pitchFamily="34" charset="-78"/>
              </a:rPr>
              <a:t> ;</a:t>
            </a:r>
          </a:p>
          <a:p>
            <a:pPr marL="0" indent="0" algn="just">
              <a:lnSpc>
                <a:spcPct val="120000"/>
              </a:lnSpc>
              <a:spcBef>
                <a:spcPts val="0"/>
              </a:spcBef>
              <a:buNone/>
            </a:pPr>
            <a:r>
              <a:rPr lang="fr-CH" dirty="0" err="1">
                <a:latin typeface="Suisse Int'l Condensed Light" panose="020B0306000000000000" pitchFamily="34" charset="77"/>
                <a:cs typeface="Suisse Int'l Thin" panose="020B0204000000000000" pitchFamily="34" charset="-78"/>
              </a:rPr>
              <a:t>Niule</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cose</a:t>
            </a:r>
            <a:r>
              <a:rPr lang="fr-CH" dirty="0">
                <a:latin typeface="Suisse Int'l Condensed Light" panose="020B0306000000000000" pitchFamily="34" charset="77"/>
                <a:cs typeface="Suisse Int'l Thin" panose="020B0204000000000000" pitchFamily="34" charset="-78"/>
              </a:rPr>
              <a:t> non la </a:t>
            </a:r>
            <a:r>
              <a:rPr lang="fr-CH" dirty="0" err="1">
                <a:latin typeface="Suisse Int'l Condensed Light" panose="020B0306000000000000" pitchFamily="34" charset="77"/>
                <a:cs typeface="Suisse Int'l Thin" panose="020B0204000000000000" pitchFamily="34" charset="-78"/>
              </a:rPr>
              <a:t>pouret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omque</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pleier</a:t>
            </a:r>
            <a:endParaRPr lang="fr-CH" dirty="0">
              <a:latin typeface="Suisse Int'l Condensed Light" panose="020B0306000000000000" pitchFamily="34" charset="77"/>
              <a:cs typeface="Suisse Int'l Thin" panose="020B0204000000000000" pitchFamily="34" charset="-78"/>
            </a:endParaRP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La </a:t>
            </a:r>
            <a:r>
              <a:rPr lang="fr-CH" dirty="0" err="1">
                <a:latin typeface="Suisse Int'l Condensed Light" panose="020B0306000000000000" pitchFamily="34" charset="77"/>
                <a:cs typeface="Suisse Int'l Thin" panose="020B0204000000000000" pitchFamily="34" charset="-78"/>
              </a:rPr>
              <a:t>polle</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sempre</a:t>
            </a:r>
            <a:r>
              <a:rPr lang="fr-CH" dirty="0">
                <a:latin typeface="Suisse Int'l Condensed Light" panose="020B0306000000000000" pitchFamily="34" charset="77"/>
                <a:cs typeface="Suisse Int'l Thin" panose="020B0204000000000000" pitchFamily="34" charset="-78"/>
              </a:rPr>
              <a:t> non </a:t>
            </a:r>
            <a:r>
              <a:rPr lang="fr-CH" dirty="0" err="1">
                <a:latin typeface="Suisse Int'l Condensed Light" panose="020B0306000000000000" pitchFamily="34" charset="77"/>
                <a:cs typeface="Suisse Int'l Thin" panose="020B0204000000000000" pitchFamily="34" charset="-78"/>
              </a:rPr>
              <a:t>amast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lo</a:t>
            </a:r>
            <a:r>
              <a:rPr lang="fr-CH" dirty="0">
                <a:latin typeface="Suisse Int'l Condensed Light" panose="020B0306000000000000" pitchFamily="34" charset="77"/>
                <a:cs typeface="Suisse Int'l Thin" panose="020B0204000000000000" pitchFamily="34" charset="-78"/>
              </a:rPr>
              <a:t> Deo </a:t>
            </a:r>
            <a:r>
              <a:rPr lang="fr-CH" dirty="0" err="1">
                <a:latin typeface="Suisse Int'l Condensed Light" panose="020B0306000000000000" pitchFamily="34" charset="77"/>
                <a:cs typeface="Suisse Int'l Thin" panose="020B0204000000000000" pitchFamily="34" charset="-78"/>
              </a:rPr>
              <a:t>menestier</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E </a:t>
            </a:r>
            <a:r>
              <a:rPr lang="fr-CH" dirty="0" err="1">
                <a:latin typeface="Suisse Int'l Condensed Light" panose="020B0306000000000000" pitchFamily="34" charset="77"/>
                <a:cs typeface="Suisse Int'l Thin" panose="020B0204000000000000" pitchFamily="34" charset="-78"/>
              </a:rPr>
              <a:t>por</a:t>
            </a:r>
            <a:r>
              <a:rPr lang="fr-CH" dirty="0">
                <a:latin typeface="Suisse Int'l Condensed Light" panose="020B0306000000000000" pitchFamily="34" charset="77"/>
                <a:cs typeface="Suisse Int'l Thin" panose="020B0204000000000000" pitchFamily="34" charset="-78"/>
              </a:rPr>
              <a:t> o fut </a:t>
            </a:r>
            <a:r>
              <a:rPr lang="fr-CH" dirty="0" err="1">
                <a:latin typeface="Suisse Int'l Condensed Light" panose="020B0306000000000000" pitchFamily="34" charset="77"/>
                <a:cs typeface="Suisse Int'l Thin" panose="020B0204000000000000" pitchFamily="34" charset="-78"/>
              </a:rPr>
              <a:t>presentede</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Maximiien</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Chi </a:t>
            </a:r>
            <a:r>
              <a:rPr lang="fr-CH" dirty="0" err="1">
                <a:latin typeface="Suisse Int'l Condensed Light" panose="020B0306000000000000" pitchFamily="34" charset="77"/>
                <a:cs typeface="Suisse Int'l Thin" panose="020B0204000000000000" pitchFamily="34" charset="-78"/>
              </a:rPr>
              <a:t>rex</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eret</a:t>
            </a:r>
            <a:r>
              <a:rPr lang="fr-CH" dirty="0">
                <a:latin typeface="Suisse Int'l Condensed Light" panose="020B0306000000000000" pitchFamily="34" charset="77"/>
                <a:cs typeface="Suisse Int'l Thin" panose="020B0204000000000000" pitchFamily="34" charset="-78"/>
              </a:rPr>
              <a:t> a </a:t>
            </a:r>
            <a:r>
              <a:rPr lang="fr-CH" dirty="0" err="1">
                <a:latin typeface="Suisse Int'l Condensed Light" panose="020B0306000000000000" pitchFamily="34" charset="77"/>
                <a:cs typeface="Suisse Int'l Thin" panose="020B0204000000000000" pitchFamily="34" charset="-78"/>
              </a:rPr>
              <a:t>cels</a:t>
            </a:r>
            <a:r>
              <a:rPr lang="fr-CH" dirty="0">
                <a:latin typeface="Suisse Int'l Condensed Light" panose="020B0306000000000000" pitchFamily="34" charset="77"/>
                <a:cs typeface="Suisse Int'l Thin" panose="020B0204000000000000" pitchFamily="34" charset="-78"/>
              </a:rPr>
              <a:t> dis </a:t>
            </a:r>
            <a:r>
              <a:rPr lang="fr-CH" dirty="0" err="1">
                <a:latin typeface="Suisse Int'l Condensed Light" panose="020B0306000000000000" pitchFamily="34" charset="77"/>
                <a:cs typeface="Suisse Int'l Thin" panose="020B0204000000000000" pitchFamily="34" charset="-78"/>
              </a:rPr>
              <a:t>soure</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pagiens</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Il li </a:t>
            </a:r>
            <a:r>
              <a:rPr lang="fr-CH" dirty="0" err="1">
                <a:latin typeface="Suisse Int'l Condensed Light" panose="020B0306000000000000" pitchFamily="34" charset="77"/>
                <a:cs typeface="Suisse Int'l Thin" panose="020B0204000000000000" pitchFamily="34" charset="-78"/>
              </a:rPr>
              <a:t>enortet</a:t>
            </a:r>
            <a:r>
              <a:rPr lang="fr-CH" dirty="0">
                <a:latin typeface="Suisse Int'l Condensed Light" panose="020B0306000000000000" pitchFamily="34" charset="77"/>
                <a:cs typeface="Suisse Int'l Thin" panose="020B0204000000000000" pitchFamily="34" charset="-78"/>
              </a:rPr>
              <a:t>, dont lei </a:t>
            </a:r>
            <a:r>
              <a:rPr lang="fr-CH" dirty="0" err="1">
                <a:latin typeface="Suisse Int'l Condensed Light" panose="020B0306000000000000" pitchFamily="34" charset="77"/>
                <a:cs typeface="Suisse Int'l Thin" panose="020B0204000000000000" pitchFamily="34" charset="-78"/>
              </a:rPr>
              <a:t>nonque</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chielt</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Qued</a:t>
            </a:r>
            <a:r>
              <a:rPr lang="fr-CH" dirty="0">
                <a:latin typeface="Suisse Int'l Condensed Light" panose="020B0306000000000000" pitchFamily="34" charset="77"/>
                <a:cs typeface="Suisse Int'l Thin" panose="020B0204000000000000" pitchFamily="34" charset="-78"/>
              </a:rPr>
              <a:t> elle </a:t>
            </a:r>
            <a:r>
              <a:rPr lang="fr-CH" dirty="0" err="1">
                <a:latin typeface="Suisse Int'l Condensed Light" panose="020B0306000000000000" pitchFamily="34" charset="77"/>
                <a:cs typeface="Suisse Int'l Thin" panose="020B0204000000000000" pitchFamily="34" charset="-78"/>
              </a:rPr>
              <a:t>fuiet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lo</a:t>
            </a:r>
            <a:r>
              <a:rPr lang="fr-CH" dirty="0">
                <a:latin typeface="Suisse Int'l Condensed Light" panose="020B0306000000000000" pitchFamily="34" charset="77"/>
                <a:cs typeface="Suisse Int'l Thin" panose="020B0204000000000000" pitchFamily="34" charset="-78"/>
              </a:rPr>
              <a:t> nom </a:t>
            </a:r>
            <a:r>
              <a:rPr lang="fr-CH" dirty="0" err="1">
                <a:latin typeface="Suisse Int'l Condensed Light" panose="020B0306000000000000" pitchFamily="34" charset="77"/>
                <a:cs typeface="Suisse Int'l Thin" panose="020B0204000000000000" pitchFamily="34" charset="-78"/>
              </a:rPr>
              <a:t>christiien</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err="1">
                <a:latin typeface="Suisse Int'l Condensed Light" panose="020B0306000000000000" pitchFamily="34" charset="77"/>
                <a:cs typeface="Suisse Int'l Thin" panose="020B0204000000000000" pitchFamily="34" charset="-78"/>
              </a:rPr>
              <a:t>Ellent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aduret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lo</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suon</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element</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Melz</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sostendreiet</a:t>
            </a:r>
            <a:r>
              <a:rPr lang="fr-CH" dirty="0">
                <a:latin typeface="Suisse Int'l Condensed Light" panose="020B0306000000000000" pitchFamily="34" charset="77"/>
                <a:cs typeface="Suisse Int'l Thin" panose="020B0204000000000000" pitchFamily="34" charset="-78"/>
              </a:rPr>
              <a:t> les </a:t>
            </a:r>
            <a:r>
              <a:rPr lang="fr-CH" dirty="0" err="1">
                <a:latin typeface="Suisse Int'l Condensed Light" panose="020B0306000000000000" pitchFamily="34" charset="77"/>
                <a:cs typeface="Suisse Int'l Thin" panose="020B0204000000000000" pitchFamily="34" charset="-78"/>
              </a:rPr>
              <a:t>empedementz</a:t>
            </a:r>
            <a:endParaRPr lang="fr-CH" dirty="0">
              <a:latin typeface="Suisse Int'l Condensed Light" panose="020B0306000000000000" pitchFamily="34" charset="77"/>
              <a:cs typeface="Suisse Int'l Thin" panose="020B0204000000000000" pitchFamily="34" charset="-78"/>
            </a:endParaRP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Quelle </a:t>
            </a:r>
            <a:r>
              <a:rPr lang="fr-CH" dirty="0" err="1">
                <a:latin typeface="Suisse Int'l Condensed Light" panose="020B0306000000000000" pitchFamily="34" charset="77"/>
                <a:cs typeface="Suisse Int'l Thin" panose="020B0204000000000000" pitchFamily="34" charset="-78"/>
              </a:rPr>
              <a:t>perdesse</a:t>
            </a:r>
            <a:r>
              <a:rPr lang="fr-CH" dirty="0">
                <a:latin typeface="Suisse Int'l Condensed Light" panose="020B0306000000000000" pitchFamily="34" charset="77"/>
                <a:cs typeface="Suisse Int'l Thin" panose="020B0204000000000000" pitchFamily="34" charset="-78"/>
              </a:rPr>
              <a:t> sa </a:t>
            </a:r>
            <a:r>
              <a:rPr lang="fr-CH" dirty="0" err="1">
                <a:latin typeface="Suisse Int'l Condensed Light" panose="020B0306000000000000" pitchFamily="34" charset="77"/>
                <a:cs typeface="Suisse Int'l Thin" panose="020B0204000000000000" pitchFamily="34" charset="-78"/>
              </a:rPr>
              <a:t>uirginitet</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Por</a:t>
            </a:r>
            <a:r>
              <a:rPr lang="fr-CH" dirty="0">
                <a:latin typeface="Suisse Int'l Condensed Light" panose="020B0306000000000000" pitchFamily="34" charset="77"/>
                <a:cs typeface="Suisse Int'l Thin" panose="020B0204000000000000" pitchFamily="34" charset="-78"/>
              </a:rPr>
              <a:t> os furet morte a grand </a:t>
            </a:r>
            <a:r>
              <a:rPr lang="fr-CH" dirty="0" err="1">
                <a:latin typeface="Suisse Int'l Condensed Light" panose="020B0306000000000000" pitchFamily="34" charset="77"/>
                <a:cs typeface="Suisse Int'l Thin" panose="020B0204000000000000" pitchFamily="34" charset="-78"/>
              </a:rPr>
              <a:t>honestet</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err="1">
                <a:latin typeface="Suisse Int'l Condensed Light" panose="020B0306000000000000" pitchFamily="34" charset="77"/>
                <a:cs typeface="Suisse Int'l Thin" panose="020B0204000000000000" pitchFamily="34" charset="-78"/>
              </a:rPr>
              <a:t>Enz</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enl</a:t>
            </a:r>
            <a:r>
              <a:rPr lang="fr-CH" dirty="0">
                <a:latin typeface="Suisse Int'l Condensed Light" panose="020B0306000000000000" pitchFamily="34" charset="77"/>
                <a:cs typeface="Suisse Int'l Thin" panose="020B0204000000000000" pitchFamily="34" charset="-78"/>
              </a:rPr>
              <a:t> fou </a:t>
            </a:r>
            <a:r>
              <a:rPr lang="fr-CH" dirty="0" err="1">
                <a:latin typeface="Suisse Int'l Condensed Light" panose="020B0306000000000000" pitchFamily="34" charset="77"/>
                <a:cs typeface="Suisse Int'l Thin" panose="020B0204000000000000" pitchFamily="34" charset="-78"/>
              </a:rPr>
              <a:t>lo</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getterent</a:t>
            </a:r>
            <a:r>
              <a:rPr lang="fr-CH" dirty="0">
                <a:latin typeface="Suisse Int'l Condensed Light" panose="020B0306000000000000" pitchFamily="34" charset="77"/>
                <a:cs typeface="Suisse Int'l Thin" panose="020B0204000000000000" pitchFamily="34" charset="-78"/>
              </a:rPr>
              <a:t> com arde </a:t>
            </a:r>
            <a:r>
              <a:rPr lang="fr-CH" dirty="0" err="1">
                <a:latin typeface="Suisse Int'l Condensed Light" panose="020B0306000000000000" pitchFamily="34" charset="77"/>
                <a:cs typeface="Suisse Int'l Thin" panose="020B0204000000000000" pitchFamily="34" charset="-78"/>
              </a:rPr>
              <a:t>tost</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Elle </a:t>
            </a:r>
            <a:r>
              <a:rPr lang="fr-CH" dirty="0" err="1">
                <a:latin typeface="Suisse Int'l Condensed Light" panose="020B0306000000000000" pitchFamily="34" charset="77"/>
                <a:cs typeface="Suisse Int'l Thin" panose="020B0204000000000000" pitchFamily="34" charset="-78"/>
              </a:rPr>
              <a:t>colpes</a:t>
            </a:r>
            <a:r>
              <a:rPr lang="fr-CH" dirty="0">
                <a:latin typeface="Suisse Int'l Condensed Light" panose="020B0306000000000000" pitchFamily="34" charset="77"/>
                <a:cs typeface="Suisse Int'l Thin" panose="020B0204000000000000" pitchFamily="34" charset="-78"/>
              </a:rPr>
              <a:t> non </a:t>
            </a:r>
            <a:r>
              <a:rPr lang="fr-CH" dirty="0" err="1">
                <a:latin typeface="Suisse Int'l Condensed Light" panose="020B0306000000000000" pitchFamily="34" charset="77"/>
                <a:cs typeface="Suisse Int'l Thin" panose="020B0204000000000000" pitchFamily="34" charset="-78"/>
              </a:rPr>
              <a:t>auret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por</a:t>
            </a:r>
            <a:r>
              <a:rPr lang="fr-CH" dirty="0">
                <a:latin typeface="Suisse Int'l Condensed Light" panose="020B0306000000000000" pitchFamily="34" charset="77"/>
                <a:cs typeface="Suisse Int'l Thin" panose="020B0204000000000000" pitchFamily="34" charset="-78"/>
              </a:rPr>
              <a:t> o nos </a:t>
            </a:r>
            <a:r>
              <a:rPr lang="fr-CH" dirty="0" err="1">
                <a:latin typeface="Suisse Int'l Condensed Light" panose="020B0306000000000000" pitchFamily="34" charset="77"/>
                <a:cs typeface="Suisse Int'l Thin" panose="020B0204000000000000" pitchFamily="34" charset="-78"/>
              </a:rPr>
              <a:t>coist</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A </a:t>
            </a:r>
            <a:r>
              <a:rPr lang="fr-CH" dirty="0" err="1">
                <a:latin typeface="Suisse Int'l Condensed Light" panose="020B0306000000000000" pitchFamily="34" charset="77"/>
                <a:cs typeface="Suisse Int'l Thin" panose="020B0204000000000000" pitchFamily="34" charset="-78"/>
              </a:rPr>
              <a:t>czo</a:t>
            </a:r>
            <a:r>
              <a:rPr lang="fr-CH" dirty="0">
                <a:latin typeface="Suisse Int'l Condensed Light" panose="020B0306000000000000" pitchFamily="34" charset="77"/>
                <a:cs typeface="Suisse Int'l Thin" panose="020B0204000000000000" pitchFamily="34" charset="-78"/>
              </a:rPr>
              <a:t> nos </a:t>
            </a:r>
            <a:r>
              <a:rPr lang="fr-CH" dirty="0" err="1">
                <a:latin typeface="Suisse Int'l Condensed Light" panose="020B0306000000000000" pitchFamily="34" charset="77"/>
                <a:cs typeface="Suisse Int'l Thin" panose="020B0204000000000000" pitchFamily="34" charset="-78"/>
              </a:rPr>
              <a:t>uoldret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concreidre</a:t>
            </a:r>
            <a:r>
              <a:rPr lang="fr-CH" dirty="0">
                <a:latin typeface="Suisse Int'l Condensed Light" panose="020B0306000000000000" pitchFamily="34" charset="77"/>
                <a:cs typeface="Suisse Int'l Thin" panose="020B0204000000000000" pitchFamily="34" charset="-78"/>
              </a:rPr>
              <a:t> li </a:t>
            </a:r>
            <a:r>
              <a:rPr lang="fr-CH" dirty="0" err="1">
                <a:latin typeface="Suisse Int'l Condensed Light" panose="020B0306000000000000" pitchFamily="34" charset="77"/>
                <a:cs typeface="Suisse Int'l Thin" panose="020B0204000000000000" pitchFamily="34" charset="-78"/>
              </a:rPr>
              <a:t>rex</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pagiens</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Ad une </a:t>
            </a:r>
            <a:r>
              <a:rPr lang="fr-CH" dirty="0" err="1">
                <a:latin typeface="Suisse Int'l Condensed Light" panose="020B0306000000000000" pitchFamily="34" charset="77"/>
                <a:cs typeface="Suisse Int'l Thin" panose="020B0204000000000000" pitchFamily="34" charset="-78"/>
              </a:rPr>
              <a:t>spede</a:t>
            </a:r>
            <a:r>
              <a:rPr lang="fr-CH" dirty="0">
                <a:latin typeface="Suisse Int'l Condensed Light" panose="020B0306000000000000" pitchFamily="34" charset="77"/>
                <a:cs typeface="Suisse Int'l Thin" panose="020B0204000000000000" pitchFamily="34" charset="-78"/>
              </a:rPr>
              <a:t> li </a:t>
            </a:r>
            <a:r>
              <a:rPr lang="fr-CH" dirty="0" err="1">
                <a:latin typeface="Suisse Int'l Condensed Light" panose="020B0306000000000000" pitchFamily="34" charset="77"/>
                <a:cs typeface="Suisse Int'l Thin" panose="020B0204000000000000" pitchFamily="34" charset="-78"/>
              </a:rPr>
              <a:t>roueret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tolir</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lo</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chief</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La </a:t>
            </a:r>
            <a:r>
              <a:rPr lang="fr-CH" dirty="0" err="1">
                <a:latin typeface="Suisse Int'l Condensed Light" panose="020B0306000000000000" pitchFamily="34" charset="77"/>
                <a:cs typeface="Suisse Int'l Thin" panose="020B0204000000000000" pitchFamily="34" charset="-78"/>
              </a:rPr>
              <a:t>domnizelle</a:t>
            </a:r>
            <a:r>
              <a:rPr lang="fr-CH" dirty="0">
                <a:latin typeface="Suisse Int'l Condensed Light" panose="020B0306000000000000" pitchFamily="34" charset="77"/>
                <a:cs typeface="Suisse Int'l Thin" panose="020B0204000000000000" pitchFamily="34" charset="-78"/>
              </a:rPr>
              <a:t> celle </a:t>
            </a:r>
            <a:r>
              <a:rPr lang="fr-CH" dirty="0" err="1">
                <a:latin typeface="Suisse Int'l Condensed Light" panose="020B0306000000000000" pitchFamily="34" charset="77"/>
                <a:cs typeface="Suisse Int'l Thin" panose="020B0204000000000000" pitchFamily="34" charset="-78"/>
              </a:rPr>
              <a:t>kose</a:t>
            </a:r>
            <a:r>
              <a:rPr lang="fr-CH" dirty="0">
                <a:latin typeface="Suisse Int'l Condensed Light" panose="020B0306000000000000" pitchFamily="34" charset="77"/>
                <a:cs typeface="Suisse Int'l Thin" panose="020B0204000000000000" pitchFamily="34" charset="-78"/>
              </a:rPr>
              <a:t> non </a:t>
            </a:r>
            <a:r>
              <a:rPr lang="fr-CH" dirty="0" err="1">
                <a:latin typeface="Suisse Int'l Condensed Light" panose="020B0306000000000000" pitchFamily="34" charset="77"/>
                <a:cs typeface="Suisse Int'l Thin" panose="020B0204000000000000" pitchFamily="34" charset="-78"/>
              </a:rPr>
              <a:t>contredist</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Volt </a:t>
            </a:r>
            <a:r>
              <a:rPr lang="fr-CH" dirty="0" err="1">
                <a:latin typeface="Suisse Int'l Condensed Light" panose="020B0306000000000000" pitchFamily="34" charset="77"/>
                <a:cs typeface="Suisse Int'l Thin" panose="020B0204000000000000" pitchFamily="34" charset="-78"/>
              </a:rPr>
              <a:t>lo</a:t>
            </a:r>
            <a:r>
              <a:rPr lang="fr-CH" dirty="0">
                <a:latin typeface="Suisse Int'l Condensed Light" panose="020B0306000000000000" pitchFamily="34" charset="77"/>
                <a:cs typeface="Suisse Int'l Thin" panose="020B0204000000000000" pitchFamily="34" charset="-78"/>
              </a:rPr>
              <a:t> seule </a:t>
            </a:r>
            <a:r>
              <a:rPr lang="fr-CH" dirty="0" err="1">
                <a:latin typeface="Suisse Int'l Condensed Light" panose="020B0306000000000000" pitchFamily="34" charset="77"/>
                <a:cs typeface="Suisse Int'l Thin" panose="020B0204000000000000" pitchFamily="34" charset="-78"/>
              </a:rPr>
              <a:t>lazsier</a:t>
            </a:r>
            <a:r>
              <a:rPr lang="fr-CH" dirty="0">
                <a:latin typeface="Suisse Int'l Condensed Light" panose="020B0306000000000000" pitchFamily="34" charset="77"/>
                <a:cs typeface="Suisse Int'l Thin" panose="020B0204000000000000" pitchFamily="34" charset="-78"/>
              </a:rPr>
              <a:t>, si </a:t>
            </a:r>
            <a:r>
              <a:rPr lang="fr-CH" dirty="0" err="1">
                <a:latin typeface="Suisse Int'l Condensed Light" panose="020B0306000000000000" pitchFamily="34" charset="77"/>
                <a:cs typeface="Suisse Int'l Thin" panose="020B0204000000000000" pitchFamily="34" charset="-78"/>
              </a:rPr>
              <a:t>ruouet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krist</a:t>
            </a:r>
            <a:r>
              <a:rPr lang="fr-CH" dirty="0">
                <a:latin typeface="Suisse Int'l Condensed Light" panose="020B0306000000000000" pitchFamily="34" charset="77"/>
                <a:cs typeface="Suisse Int'l Thin" panose="020B0204000000000000" pitchFamily="34" charset="-78"/>
              </a:rPr>
              <a:t>.</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In figure de </a:t>
            </a:r>
            <a:r>
              <a:rPr lang="fr-CH" dirty="0" err="1">
                <a:latin typeface="Suisse Int'l Condensed Light" panose="020B0306000000000000" pitchFamily="34" charset="77"/>
                <a:cs typeface="Suisse Int'l Thin" panose="020B0204000000000000" pitchFamily="34" charset="-78"/>
              </a:rPr>
              <a:t>colomb</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uolat</a:t>
            </a:r>
            <a:r>
              <a:rPr lang="fr-CH" dirty="0">
                <a:latin typeface="Suisse Int'l Condensed Light" panose="020B0306000000000000" pitchFamily="34" charset="77"/>
                <a:cs typeface="Suisse Int'l Thin" panose="020B0204000000000000" pitchFamily="34" charset="-78"/>
              </a:rPr>
              <a:t> a ciel.</a:t>
            </a: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Tuit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oram</a:t>
            </a:r>
            <a:r>
              <a:rPr lang="fr-CH" dirty="0">
                <a:latin typeface="Suisse Int'l Condensed Light" panose="020B0306000000000000" pitchFamily="34" charset="77"/>
                <a:cs typeface="Suisse Int'l Thin" panose="020B0204000000000000" pitchFamily="34" charset="-78"/>
              </a:rPr>
              <a:t> que </a:t>
            </a:r>
            <a:r>
              <a:rPr lang="fr-CH" dirty="0" err="1">
                <a:latin typeface="Suisse Int'l Condensed Light" panose="020B0306000000000000" pitchFamily="34" charset="77"/>
                <a:cs typeface="Suisse Int'l Thin" panose="020B0204000000000000" pitchFamily="34" charset="-78"/>
              </a:rPr>
              <a:t>por</a:t>
            </a:r>
            <a:r>
              <a:rPr lang="fr-CH" dirty="0">
                <a:latin typeface="Suisse Int'l Condensed Light" panose="020B0306000000000000" pitchFamily="34" charset="77"/>
                <a:cs typeface="Suisse Int'l Thin" panose="020B0204000000000000" pitchFamily="34" charset="-78"/>
              </a:rPr>
              <a:t> nos </a:t>
            </a:r>
            <a:r>
              <a:rPr lang="fr-CH" dirty="0" err="1">
                <a:latin typeface="Suisse Int'l Condensed Light" panose="020B0306000000000000" pitchFamily="34" charset="77"/>
                <a:cs typeface="Suisse Int'l Thin" panose="020B0204000000000000" pitchFamily="34" charset="-78"/>
              </a:rPr>
              <a:t>degnet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preier</a:t>
            </a:r>
            <a:endParaRPr lang="fr-CH" dirty="0">
              <a:latin typeface="Suisse Int'l Condensed Light" panose="020B0306000000000000" pitchFamily="34" charset="77"/>
              <a:cs typeface="Suisse Int'l Thin" panose="020B0204000000000000" pitchFamily="34" charset="-78"/>
            </a:endParaRPr>
          </a:p>
          <a:p>
            <a:pPr marL="0" indent="0" algn="just">
              <a:lnSpc>
                <a:spcPct val="120000"/>
              </a:lnSpc>
              <a:spcBef>
                <a:spcPts val="0"/>
              </a:spcBef>
              <a:buNone/>
            </a:pPr>
            <a:r>
              <a:rPr lang="fr-CH" dirty="0" err="1">
                <a:latin typeface="Suisse Int'l Condensed Light" panose="020B0306000000000000" pitchFamily="34" charset="77"/>
                <a:cs typeface="Suisse Int'l Thin" panose="020B0204000000000000" pitchFamily="34" charset="-78"/>
              </a:rPr>
              <a:t>Qued</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auuisset</a:t>
            </a:r>
            <a:r>
              <a:rPr lang="fr-CH" dirty="0">
                <a:latin typeface="Suisse Int'l Condensed Light" panose="020B0306000000000000" pitchFamily="34" charset="77"/>
                <a:cs typeface="Suisse Int'l Thin" panose="020B0204000000000000" pitchFamily="34" charset="-78"/>
              </a:rPr>
              <a:t> de nos Christus </a:t>
            </a:r>
            <a:r>
              <a:rPr lang="fr-CH" dirty="0" err="1">
                <a:latin typeface="Suisse Int'l Condensed Light" panose="020B0306000000000000" pitchFamily="34" charset="77"/>
                <a:cs typeface="Suisse Int'l Thin" panose="020B0204000000000000" pitchFamily="34" charset="-78"/>
              </a:rPr>
              <a:t>mercit</a:t>
            </a:r>
            <a:endParaRPr lang="fr-CH" dirty="0">
              <a:latin typeface="Suisse Int'l Condensed Light" panose="020B0306000000000000" pitchFamily="34" charset="77"/>
              <a:cs typeface="Suisse Int'l Thin" panose="020B0204000000000000" pitchFamily="34" charset="-78"/>
            </a:endParaRP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     Post la mort et a lui nos </a:t>
            </a:r>
            <a:r>
              <a:rPr lang="fr-CH" dirty="0" err="1">
                <a:latin typeface="Suisse Int'l Condensed Light" panose="020B0306000000000000" pitchFamily="34" charset="77"/>
                <a:cs typeface="Suisse Int'l Thin" panose="020B0204000000000000" pitchFamily="34" charset="-78"/>
              </a:rPr>
              <a:t>laist</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uenir</a:t>
            </a:r>
            <a:endParaRPr lang="fr-CH" dirty="0">
              <a:latin typeface="Suisse Int'l Condensed Light" panose="020B0306000000000000" pitchFamily="34" charset="77"/>
              <a:cs typeface="Suisse Int'l Thin" panose="020B0204000000000000" pitchFamily="34" charset="-78"/>
            </a:endParaRPr>
          </a:p>
          <a:p>
            <a:pPr marL="0" indent="0" algn="just">
              <a:lnSpc>
                <a:spcPct val="120000"/>
              </a:lnSpc>
              <a:spcBef>
                <a:spcPts val="0"/>
              </a:spcBef>
              <a:buNone/>
            </a:pPr>
            <a:r>
              <a:rPr lang="fr-CH" dirty="0">
                <a:latin typeface="Suisse Int'l Condensed Light" panose="020B0306000000000000" pitchFamily="34" charset="77"/>
                <a:cs typeface="Suisse Int'l Thin" panose="020B0204000000000000" pitchFamily="34" charset="-78"/>
              </a:rPr>
              <a:t>Par </a:t>
            </a:r>
            <a:r>
              <a:rPr lang="fr-CH" dirty="0" err="1">
                <a:latin typeface="Suisse Int'l Condensed Light" panose="020B0306000000000000" pitchFamily="34" charset="77"/>
                <a:cs typeface="Suisse Int'l Thin" panose="020B0204000000000000" pitchFamily="34" charset="-78"/>
              </a:rPr>
              <a:t>souue</a:t>
            </a:r>
            <a:r>
              <a:rPr lang="fr-CH" dirty="0">
                <a:latin typeface="Suisse Int'l Condensed Light" panose="020B0306000000000000" pitchFamily="34" charset="77"/>
                <a:cs typeface="Suisse Int'l Thin" panose="020B0204000000000000" pitchFamily="34" charset="-78"/>
              </a:rPr>
              <a:t> </a:t>
            </a:r>
            <a:r>
              <a:rPr lang="fr-CH" dirty="0" err="1">
                <a:latin typeface="Suisse Int'l Condensed Light" panose="020B0306000000000000" pitchFamily="34" charset="77"/>
                <a:cs typeface="Suisse Int'l Thin" panose="020B0204000000000000" pitchFamily="34" charset="-78"/>
              </a:rPr>
              <a:t>clementia</a:t>
            </a:r>
            <a:r>
              <a:rPr lang="fr-CH" dirty="0">
                <a:latin typeface="Suisse Int'l Condensed Light" panose="020B0306000000000000" pitchFamily="34" charset="77"/>
                <a:cs typeface="Suisse Int'l Thin" panose="020B0204000000000000" pitchFamily="34" charset="-78"/>
              </a:rPr>
              <a:t>. </a:t>
            </a:r>
          </a:p>
        </p:txBody>
      </p:sp>
    </p:spTree>
    <p:extLst>
      <p:ext uri="{BB962C8B-B14F-4D97-AF65-F5344CB8AC3E}">
        <p14:creationId xmlns:p14="http://schemas.microsoft.com/office/powerpoint/2010/main" val="22484989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811</Words>
  <Application>Microsoft Macintosh PowerPoint</Application>
  <PresentationFormat>Grand écran</PresentationFormat>
  <Paragraphs>97</Paragraphs>
  <Slides>12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Arial</vt:lpstr>
      <vt:lpstr>Calibri</vt:lpstr>
      <vt:lpstr>Calibri Light</vt:lpstr>
      <vt:lpstr>Suisse Int'l</vt:lpstr>
      <vt:lpstr>Suisse Int'l Condensed</vt:lpstr>
      <vt:lpstr>Suisse Int'l Condensed Light</vt:lpstr>
      <vt:lpstr>Suisse Int'l Condensed Thin</vt:lpstr>
      <vt:lpstr>Suisse Int'l Thin</vt:lpstr>
      <vt:lpstr>Thème Office</vt:lpstr>
      <vt:lpstr>Histoire de la langue française</vt:lpstr>
      <vt:lpstr>Table des matières</vt:lpstr>
      <vt:lpstr>Les langues indoeuropéenes</vt:lpstr>
      <vt:lpstr>Les peuples de la Gaule</vt:lpstr>
      <vt:lpstr>Les invasions barbares</vt:lpstr>
      <vt:lpstr>Les langues romanes</vt:lpstr>
      <vt:lpstr>813 : Concile de Tours</vt:lpstr>
      <vt:lpstr>842 : Serment de Strasbourg</vt:lpstr>
      <vt:lpstr>880 : Le Cantilène de Sainte Eulalie</vt:lpstr>
      <vt:lpstr>880 : Le Cantilène de Sainte Eulalie</vt:lpstr>
      <vt:lpstr>1539 : Ordonnance de Villers-Côtterets</vt:lpstr>
      <vt:lpstr>1634 : Statuts et Règlements 1634 : de l’Académie françoise</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19</cp:revision>
  <dcterms:created xsi:type="dcterms:W3CDTF">2019-08-05T13:41:06Z</dcterms:created>
  <dcterms:modified xsi:type="dcterms:W3CDTF">2019-08-05T19:53:37Z</dcterms:modified>
</cp:coreProperties>
</file>